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56" r:id="rId5"/>
    <p:sldId id="258" r:id="rId6"/>
    <p:sldId id="261" r:id="rId7"/>
    <p:sldId id="267" r:id="rId8"/>
    <p:sldId id="268" r:id="rId9"/>
    <p:sldId id="269" r:id="rId10"/>
    <p:sldId id="263" r:id="rId11"/>
    <p:sldId id="264"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712" autoAdjust="0"/>
  </p:normalViewPr>
  <p:slideViewPr>
    <p:cSldViewPr snapToGrid="0">
      <p:cViewPr varScale="1">
        <p:scale>
          <a:sx n="88" d="100"/>
          <a:sy n="88" d="100"/>
        </p:scale>
        <p:origin x="-518" y="-77"/>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pPr/>
              <a:t>9/28/2019</a:t>
            </a:fld>
            <a:endParaRPr lang="en-US" dirty="0"/>
          </a:p>
        </p:txBody>
      </p:sp>
      <p:sp>
        <p:nvSpPr>
          <p:cNvPr id="4" name="Footer Placeholder 3">
            <a:extLst>
              <a:ext uri="{FF2B5EF4-FFF2-40B4-BE49-F238E27FC236}">
                <a16:creationId xmlns:a16="http://schemas.microsoft.com/office/drawing/2014/main" xmlns=""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pPr/>
              <a:t>‹#›</a:t>
            </a:fld>
            <a:endParaRPr lang="en-US" dirty="0"/>
          </a:p>
        </p:txBody>
      </p:sp>
    </p:spTree>
    <p:extLst>
      <p:ext uri="{BB962C8B-B14F-4D97-AF65-F5344CB8AC3E}">
        <p14:creationId xmlns:p14="http://schemas.microsoft.com/office/powerpoint/2010/main" xmlns=""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pPr/>
              <a:t>9/28/2019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pPr/>
              <a:t>‹#›</a:t>
            </a:fld>
            <a:endParaRPr lang="en-US" noProof="0" dirty="0"/>
          </a:p>
        </p:txBody>
      </p:sp>
    </p:spTree>
    <p:extLst>
      <p:ext uri="{BB962C8B-B14F-4D97-AF65-F5344CB8AC3E}">
        <p14:creationId xmlns:p14="http://schemas.microsoft.com/office/powerpoint/2010/main" xmlns=""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dirty="0" smtClean="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xmlns=""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dirty="0" smtClean="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xmlns=""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xmlns=""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xmlns=""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xmlns=""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xmlns="" id="{6C9B7F00-EB71-4AB0-9B4E-A64B7BB58EC5}"/>
              </a:ext>
            </a:extLst>
          </p:cNvPr>
          <p:cNvSpPr>
            <a:spLocks noGrp="1"/>
          </p:cNvSpPr>
          <p:nvPr>
            <p:ph idx="1"/>
          </p:nvPr>
        </p:nvSpPr>
        <p:spPr>
          <a:xfrm>
            <a:off x="911225" y="1825625"/>
            <a:ext cx="10442575"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xmlns=""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xmlns="" id="{F2DC463F-D8D9-4961-B44E-0CCDE38BA290}"/>
              </a:ext>
            </a:extLst>
          </p:cNvPr>
          <p:cNvSpPr>
            <a:spLocks noGrp="1"/>
          </p:cNvSpPr>
          <p:nvPr>
            <p:ph sz="half" idx="1"/>
          </p:nvPr>
        </p:nvSpPr>
        <p:spPr>
          <a:xfrm>
            <a:off x="838200" y="1825625"/>
            <a:ext cx="5181600" cy="39760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xmlns="" id="{5DB1D622-84A6-489A-91BE-DF1D23C03B54}"/>
              </a:ext>
            </a:extLst>
          </p:cNvPr>
          <p:cNvSpPr>
            <a:spLocks noGrp="1"/>
          </p:cNvSpPr>
          <p:nvPr>
            <p:ph sz="half" idx="2"/>
          </p:nvPr>
        </p:nvSpPr>
        <p:spPr>
          <a:xfrm>
            <a:off x="6172200" y="1825625"/>
            <a:ext cx="5181600" cy="397608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xmlns=""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xmlns=""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8" name="Content Placeholder 3">
            <a:extLst>
              <a:ext uri="{FF2B5EF4-FFF2-40B4-BE49-F238E27FC236}">
                <a16:creationId xmlns:a16="http://schemas.microsoft.com/office/drawing/2014/main" xmlns="" id="{9D3AFCF0-98C5-4ECC-A2A6-BA8BA0A64592}"/>
              </a:ext>
            </a:extLst>
          </p:cNvPr>
          <p:cNvSpPr>
            <a:spLocks noGrp="1"/>
          </p:cNvSpPr>
          <p:nvPr>
            <p:ph sz="half" idx="2"/>
          </p:nvPr>
        </p:nvSpPr>
        <p:spPr>
          <a:xfrm>
            <a:off x="839788" y="2638097"/>
            <a:ext cx="5157787" cy="318463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xmlns=""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a:extLst>
              <a:ext uri="{FF2B5EF4-FFF2-40B4-BE49-F238E27FC236}">
                <a16:creationId xmlns:a16="http://schemas.microsoft.com/office/drawing/2014/main" xmlns="" id="{D8D8261D-A3B4-4909-8FCD-D7C160F42D85}"/>
              </a:ext>
            </a:extLst>
          </p:cNvPr>
          <p:cNvSpPr>
            <a:spLocks noGrp="1"/>
          </p:cNvSpPr>
          <p:nvPr>
            <p:ph sz="quarter" idx="4"/>
          </p:nvPr>
        </p:nvSpPr>
        <p:spPr>
          <a:xfrm>
            <a:off x="6172200" y="2638097"/>
            <a:ext cx="5183188" cy="318463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xmlns=""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xmlns=""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xmlns=""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 name="Title 1">
            <a:extLst>
              <a:ext uri="{FF2B5EF4-FFF2-40B4-BE49-F238E27FC236}">
                <a16:creationId xmlns:a16="http://schemas.microsoft.com/office/drawing/2014/main" xmlns=""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xmlns=""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
        <p:nvSpPr>
          <p:cNvPr id="18" name="Text Placeholder 3">
            <a:extLst>
              <a:ext uri="{FF2B5EF4-FFF2-40B4-BE49-F238E27FC236}">
                <a16:creationId xmlns:a16="http://schemas.microsoft.com/office/drawing/2014/main" xmlns=""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 name="Title 1">
            <a:extLst>
              <a:ext uri="{FF2B5EF4-FFF2-40B4-BE49-F238E27FC236}">
                <a16:creationId xmlns:a16="http://schemas.microsoft.com/office/drawing/2014/main" xmlns=""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xmlns=""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xmlns=""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dirty="0" smtClean="0"/>
              <a:t>Click icon to add picture</a:t>
            </a:r>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xmlns=""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xmlns=""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Click to 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Click to 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Click to 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Click to 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Click to 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Click to 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Click to 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dirty="0" smtClean="0"/>
              <a:t>Click icon to add picture</a:t>
            </a:r>
            <a:endParaRPr lang="en-US" noProof="0"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dirty="0" smtClean="0"/>
              <a:t>Click icon to add picture</a:t>
            </a:r>
            <a:endParaRPr lang="en-US" noProof="0"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dirty="0" smtClean="0"/>
              <a:t>Click icon to add picture</a:t>
            </a:r>
            <a:endParaRPr lang="en-US" noProof="0"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dirty="0" smtClean="0"/>
              <a:t>Click icon to add picture</a:t>
            </a:r>
            <a:endParaRPr lang="en-US" noProof="0"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xmlns=""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Click to 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dirty="0" smtClean="0"/>
              <a:t>Click icon to add picture</a:t>
            </a:r>
            <a:endParaRPr lang="en-US" noProof="0" dirty="0"/>
          </a:p>
        </p:txBody>
      </p:sp>
    </p:spTree>
    <p:extLst>
      <p:ext uri="{BB962C8B-B14F-4D97-AF65-F5344CB8AC3E}">
        <p14:creationId xmlns:p14="http://schemas.microsoft.com/office/powerpoint/2010/main" xmlns=""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xmlns=""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xmlns=""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xmlns=""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B6317B1B-B559-4F47-A9AB-834EB93A8563}"/>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grpSp>
        <p:nvGrpSpPr>
          <p:cNvPr id="13" name="Group 12">
            <a:extLst>
              <a:ext uri="{FF2B5EF4-FFF2-40B4-BE49-F238E27FC236}">
                <a16:creationId xmlns:a16="http://schemas.microsoft.com/office/drawing/2014/main" xmlns=""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xmlns=""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xmlns=""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xmlns=""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xmlns=""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xmlns=""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Click to edit Master text styles</a:t>
            </a:r>
          </a:p>
        </p:txBody>
      </p:sp>
      <p:sp>
        <p:nvSpPr>
          <p:cNvPr id="20" name="Text Placeholder 16">
            <a:extLst>
              <a:ext uri="{FF2B5EF4-FFF2-40B4-BE49-F238E27FC236}">
                <a16:creationId xmlns:a16="http://schemas.microsoft.com/office/drawing/2014/main" xmlns=""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Click to edit Master text styles</a:t>
            </a:r>
          </a:p>
        </p:txBody>
      </p:sp>
      <p:grpSp>
        <p:nvGrpSpPr>
          <p:cNvPr id="22" name="Graphic 20">
            <a:extLst>
              <a:ext uri="{FF2B5EF4-FFF2-40B4-BE49-F238E27FC236}">
                <a16:creationId xmlns:a16="http://schemas.microsoft.com/office/drawing/2014/main" xmlns=""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xmlns=""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xmlns=""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xmlns=""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dirty="0" smtClean="0"/>
              <a:t>Click icon to add picture</a:t>
            </a:r>
            <a:endParaRPr lang="en-US" noProof="0" dirty="0"/>
          </a:p>
        </p:txBody>
      </p:sp>
    </p:spTree>
    <p:extLst>
      <p:ext uri="{BB962C8B-B14F-4D97-AF65-F5344CB8AC3E}">
        <p14:creationId xmlns:p14="http://schemas.microsoft.com/office/powerpoint/2010/main" xmlns=""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xmlns=""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xmlns=""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xmlns=""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xmlns=""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Click to 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xmlns=""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068CC05F-AFDC-44E7-8014-867EBAC64F3F}"/>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10" name="Graphic 23">
            <a:extLst>
              <a:ext uri="{FF2B5EF4-FFF2-40B4-BE49-F238E27FC236}">
                <a16:creationId xmlns:a16="http://schemas.microsoft.com/office/drawing/2014/main" xmlns=""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xmlns=""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xmlns=""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Click to edit Master text styles</a:t>
            </a:r>
          </a:p>
          <a:p>
            <a:pPr lvl="1"/>
            <a:r>
              <a:rPr lang="en-US" noProof="0" smtClean="0"/>
              <a:t>Second level</a:t>
            </a:r>
          </a:p>
        </p:txBody>
      </p:sp>
      <p:sp>
        <p:nvSpPr>
          <p:cNvPr id="17" name="Text Placeholder 2">
            <a:extLst>
              <a:ext uri="{FF2B5EF4-FFF2-40B4-BE49-F238E27FC236}">
                <a16:creationId xmlns:a16="http://schemas.microsoft.com/office/drawing/2014/main" xmlns=""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xmlns=""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xmlns=""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xmlns=""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xmlns=""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dirty="0" smtClean="0"/>
              <a:t>Click icon to add chart</a:t>
            </a:r>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xmlns=""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xmlns=""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dirty="0" smtClean="0"/>
              <a:t>Click icon to add table</a:t>
            </a:r>
            <a:endParaRPr lang="en-US" noProof="0" dirty="0"/>
          </a:p>
        </p:txBody>
      </p:sp>
      <p:sp>
        <p:nvSpPr>
          <p:cNvPr id="17" name="Freeform: Shape 16">
            <a:extLst>
              <a:ext uri="{FF2B5EF4-FFF2-40B4-BE49-F238E27FC236}">
                <a16:creationId xmlns:a16="http://schemas.microsoft.com/office/drawing/2014/main" xmlns=""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xmlns=""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xmlns=""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xmlns=""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xmlns=""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xmlns=""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xmlns="" id="{1247CDBA-2DF6-4122-86A8-F7C1A6444675}"/>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grpSp>
        <p:nvGrpSpPr>
          <p:cNvPr id="9" name="Graphic 4">
            <a:extLst>
              <a:ext uri="{FF2B5EF4-FFF2-40B4-BE49-F238E27FC236}">
                <a16:creationId xmlns:a16="http://schemas.microsoft.com/office/drawing/2014/main" xmlns=""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xmlns=""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xmlns=""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xmlns=""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
        <p:nvSpPr>
          <p:cNvPr id="25" name="Title 22">
            <a:extLst>
              <a:ext uri="{FF2B5EF4-FFF2-40B4-BE49-F238E27FC236}">
                <a16:creationId xmlns:a16="http://schemas.microsoft.com/office/drawing/2014/main" xmlns=""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xmlns=""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pPr/>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dirty="0" smtClean="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xmlns=""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xmlns=""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xmlns=""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xmlns=""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file:///C:\Users\kbradford\Videos\IMG_7241.MO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kbradford\Videos\IMG_7249.MOV" TargetMode="External"/><Relationship Id="rId1" Type="http://schemas.openxmlformats.org/officeDocument/2006/relationships/video" Target="file:///C:\Users\kbradford\Videos\IMG_7246.MOV"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71E014-38A6-4604-84E2-0E92500FBC52}"/>
              </a:ext>
            </a:extLst>
          </p:cNvPr>
          <p:cNvSpPr>
            <a:spLocks noGrp="1"/>
          </p:cNvSpPr>
          <p:nvPr>
            <p:ph type="body" sz="quarter" idx="16"/>
          </p:nvPr>
        </p:nvSpPr>
        <p:spPr/>
        <p:txBody>
          <a:bodyPr/>
          <a:lstStyle/>
          <a:p>
            <a:r>
              <a:rPr lang="en-US" dirty="0" smtClean="0"/>
              <a:t>Get Moving!</a:t>
            </a:r>
            <a:endParaRPr lang="ru-RU" dirty="0"/>
          </a:p>
        </p:txBody>
      </p:sp>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Autofit/>
          </a:bodyPr>
          <a:lstStyle/>
          <a:p>
            <a:r>
              <a:rPr lang="en-US" sz="4800" dirty="0" smtClean="0"/>
              <a:t>SAMR Assignment</a:t>
            </a:r>
            <a:endParaRPr lang="ru-RU" sz="4800" dirty="0"/>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normAutofit/>
          </a:bodyPr>
          <a:lstStyle/>
          <a:p>
            <a:r>
              <a:rPr lang="en-US" sz="2800" dirty="0" smtClean="0"/>
              <a:t>Katelyn Bradford</a:t>
            </a:r>
            <a:endParaRPr lang="ru-RU" sz="2800" dirty="0"/>
          </a:p>
        </p:txBody>
      </p:sp>
      <p:pic>
        <p:nvPicPr>
          <p:cNvPr id="8194" name="Picture 2" descr="Related image"/>
          <p:cNvPicPr>
            <a:picLocks noChangeAspect="1" noChangeArrowheads="1"/>
          </p:cNvPicPr>
          <p:nvPr/>
        </p:nvPicPr>
        <p:blipFill>
          <a:blip r:embed="rId2"/>
          <a:srcRect/>
          <a:stretch>
            <a:fillRect/>
          </a:stretch>
        </p:blipFill>
        <p:spPr bwMode="auto">
          <a:xfrm rot="21026410">
            <a:off x="194991" y="2347587"/>
            <a:ext cx="5499485" cy="2966425"/>
          </a:xfrm>
          <a:prstGeom prst="rect">
            <a:avLst/>
          </a:prstGeom>
          <a:noFill/>
        </p:spPr>
      </p:pic>
    </p:spTree>
    <p:extLst>
      <p:ext uri="{BB962C8B-B14F-4D97-AF65-F5344CB8AC3E}">
        <p14:creationId xmlns:p14="http://schemas.microsoft.com/office/powerpoint/2010/main" xmlns="" val="3997746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215500" y="1007930"/>
            <a:ext cx="4565963" cy="734415"/>
          </a:xfrm>
        </p:spPr>
        <p:txBody>
          <a:bodyPr>
            <a:noAutofit/>
          </a:bodyPr>
          <a:lstStyle/>
          <a:p>
            <a:r>
              <a:rPr lang="en-US" sz="3600" dirty="0" smtClean="0"/>
              <a:t>What is GoNoodle?</a:t>
            </a:r>
            <a:endParaRPr lang="en-US" sz="3600" dirty="0"/>
          </a:p>
        </p:txBody>
      </p:sp>
      <p:sp>
        <p:nvSpPr>
          <p:cNvPr id="6" name="Text Placeholder 5">
            <a:extLst>
              <a:ext uri="{FF2B5EF4-FFF2-40B4-BE49-F238E27FC236}">
                <a16:creationId xmlns:a16="http://schemas.microsoft.com/office/drawing/2014/main" xmlns="" id="{FE58025A-9737-434D-AE90-0CC9E7990286}"/>
              </a:ext>
            </a:extLst>
          </p:cNvPr>
          <p:cNvSpPr>
            <a:spLocks noGrp="1"/>
          </p:cNvSpPr>
          <p:nvPr>
            <p:ph type="body" sz="quarter" idx="13"/>
          </p:nvPr>
        </p:nvSpPr>
        <p:spPr>
          <a:xfrm>
            <a:off x="808990" y="2372264"/>
            <a:ext cx="4228836" cy="3372928"/>
          </a:xfrm>
        </p:spPr>
        <p:txBody>
          <a:bodyPr>
            <a:normAutofit fontScale="85000" lnSpcReduction="10000"/>
          </a:bodyPr>
          <a:lstStyle/>
          <a:p>
            <a:r>
              <a:rPr lang="en-US" sz="3100" dirty="0" smtClean="0"/>
              <a:t>Short interactive videos designed for K-5 students.</a:t>
            </a:r>
          </a:p>
          <a:p>
            <a:r>
              <a:rPr lang="en-US" sz="3100" dirty="0" smtClean="0"/>
              <a:t>GoNoodle gets students moving in their classrooms and at home.</a:t>
            </a:r>
          </a:p>
          <a:p>
            <a:r>
              <a:rPr lang="en-US" sz="3100" dirty="0" smtClean="0"/>
              <a:t>GoNoodle can be easily accessed at gonoodle.com and also through the GoNoodle app.</a:t>
            </a:r>
          </a:p>
          <a:p>
            <a:endParaRPr lang="en-US" dirty="0"/>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10" name="Picture Placeholder 9" descr="YOGA GONOODLE.JPG"/>
          <p:cNvPicPr>
            <a:picLocks noGrp="1" noChangeAspect="1"/>
          </p:cNvPicPr>
          <p:nvPr>
            <p:ph type="pic" sz="quarter" idx="14"/>
          </p:nvPr>
        </p:nvPicPr>
        <p:blipFill>
          <a:blip r:embed="rId2"/>
          <a:srcRect l="18157" r="18157"/>
          <a:stretch>
            <a:fillRect/>
          </a:stretch>
        </p:blipFill>
        <p:spPr>
          <a:xfrm rot="6120000">
            <a:off x="6328982" y="873374"/>
            <a:ext cx="4752242" cy="4242887"/>
          </a:xfrm>
        </p:spPr>
      </p:pic>
    </p:spTree>
    <p:extLst>
      <p:ext uri="{BB962C8B-B14F-4D97-AF65-F5344CB8AC3E}">
        <p14:creationId xmlns:p14="http://schemas.microsoft.com/office/powerpoint/2010/main" xmlns="" val="3671418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p:txBody>
          <a:bodyPr/>
          <a:lstStyle/>
          <a:p>
            <a:r>
              <a:rPr lang="en-US" dirty="0" smtClean="0"/>
              <a:t>Key Features</a:t>
            </a:r>
            <a:endParaRPr lang="en-US" dirty="0"/>
          </a:p>
        </p:txBody>
      </p:sp>
      <p:sp>
        <p:nvSpPr>
          <p:cNvPr id="2" name="Footer Placeholder 1">
            <a:extLst>
              <a:ext uri="{FF2B5EF4-FFF2-40B4-BE49-F238E27FC236}">
                <a16:creationId xmlns:a16="http://schemas.microsoft.com/office/drawing/2014/main" xmlns="" id="{9E4DFBAD-6226-4D42-9E5F-E317F2B65C9E}"/>
              </a:ext>
            </a:extLst>
          </p:cNvPr>
          <p:cNvSpPr>
            <a:spLocks noGrp="1"/>
          </p:cNvSpPr>
          <p:nvPr>
            <p:ph type="ftr" sz="quarter" idx="11"/>
          </p:nvPr>
        </p:nvSpPr>
        <p:spPr>
          <a:xfrm>
            <a:off x="1725283" y="2303253"/>
            <a:ext cx="3260785" cy="3114135"/>
          </a:xfrm>
        </p:spPr>
        <p:txBody>
          <a:bodyPr/>
          <a:lstStyle/>
          <a:p>
            <a:pPr>
              <a:buFont typeface="Arial" pitchFamily="34" charset="0"/>
              <a:buChar char="•"/>
            </a:pPr>
            <a:r>
              <a:rPr lang="en-US" sz="2800" b="0" dirty="0" smtClean="0">
                <a:solidFill>
                  <a:srgbClr val="002060"/>
                </a:solidFill>
                <a:latin typeface="+mn-lt"/>
              </a:rPr>
              <a:t>FREE</a:t>
            </a:r>
          </a:p>
          <a:p>
            <a:pPr>
              <a:buFont typeface="Arial" pitchFamily="34" charset="0"/>
              <a:buChar char="•"/>
            </a:pPr>
            <a:r>
              <a:rPr lang="en-US" sz="2800" b="0" dirty="0" smtClean="0">
                <a:solidFill>
                  <a:srgbClr val="002060"/>
                </a:solidFill>
                <a:latin typeface="+mn-lt"/>
              </a:rPr>
              <a:t>Quick</a:t>
            </a:r>
          </a:p>
          <a:p>
            <a:pPr>
              <a:buFont typeface="Arial" pitchFamily="34" charset="0"/>
              <a:buChar char="•"/>
            </a:pPr>
            <a:r>
              <a:rPr lang="en-US" sz="2800" b="0" dirty="0" smtClean="0">
                <a:solidFill>
                  <a:srgbClr val="002060"/>
                </a:solidFill>
                <a:latin typeface="+mn-lt"/>
              </a:rPr>
              <a:t>Research Based</a:t>
            </a:r>
          </a:p>
          <a:p>
            <a:pPr>
              <a:buFont typeface="Arial" pitchFamily="34" charset="0"/>
              <a:buChar char="•"/>
            </a:pPr>
            <a:r>
              <a:rPr lang="en-US" sz="2800" b="0" dirty="0" smtClean="0">
                <a:solidFill>
                  <a:srgbClr val="002060"/>
                </a:solidFill>
                <a:latin typeface="+mn-lt"/>
              </a:rPr>
              <a:t>Provides Long-Term Engagement</a:t>
            </a:r>
          </a:p>
          <a:p>
            <a:pPr>
              <a:buFont typeface="Arial" pitchFamily="34" charset="0"/>
              <a:buChar char="•"/>
            </a:pPr>
            <a:r>
              <a:rPr lang="en-US" sz="2800" b="0" dirty="0" smtClean="0">
                <a:solidFill>
                  <a:srgbClr val="002060"/>
                </a:solidFill>
                <a:latin typeface="+mn-lt"/>
              </a:rPr>
              <a:t>Multiple Classes Can Be Set Up</a:t>
            </a:r>
          </a:p>
          <a:p>
            <a:pPr>
              <a:buFont typeface="Arial" pitchFamily="34" charset="0"/>
              <a:buChar char="•"/>
            </a:pPr>
            <a:endParaRPr lang="en-US" dirty="0" smtClean="0"/>
          </a:p>
          <a:p>
            <a:pPr>
              <a:buFont typeface="Arial" pitchFamily="34" charset="0"/>
              <a:buChar char="•"/>
            </a:pPr>
            <a:endParaRPr lang="en-US"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pPr/>
              <a:t>3</a:t>
            </a:fld>
            <a:endParaRPr lang="en-US" dirty="0"/>
          </a:p>
        </p:txBody>
      </p:sp>
      <p:pic>
        <p:nvPicPr>
          <p:cNvPr id="10" name="Picture 9" descr="GoNoodle Counting.jpg"/>
          <p:cNvPicPr>
            <a:picLocks noChangeAspect="1"/>
          </p:cNvPicPr>
          <p:nvPr/>
        </p:nvPicPr>
        <p:blipFill>
          <a:blip r:embed="rId2"/>
          <a:stretch>
            <a:fillRect/>
          </a:stretch>
        </p:blipFill>
        <p:spPr>
          <a:xfrm>
            <a:off x="5103603" y="1639020"/>
            <a:ext cx="6660183" cy="3632020"/>
          </a:xfrm>
          <a:prstGeom prst="rect">
            <a:avLst/>
          </a:prstGeom>
          <a:ln w="76200">
            <a:solidFill>
              <a:schemeClr val="bg2">
                <a:lumMod val="60000"/>
                <a:lumOff val="40000"/>
              </a:schemeClr>
            </a:solidFill>
          </a:ln>
        </p:spPr>
      </p:pic>
    </p:spTree>
    <p:extLst>
      <p:ext uri="{BB962C8B-B14F-4D97-AF65-F5344CB8AC3E}">
        <p14:creationId xmlns:p14="http://schemas.microsoft.com/office/powerpoint/2010/main" xmlns="" val="221184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365996" y="867436"/>
            <a:ext cx="4433882" cy="1061509"/>
          </a:xfrm>
        </p:spPr>
        <p:txBody>
          <a:bodyPr>
            <a:noAutofit/>
          </a:bodyPr>
          <a:lstStyle/>
          <a:p>
            <a:r>
              <a:rPr lang="en-US" sz="3600" dirty="0" smtClean="0"/>
              <a:t>What’s Required?</a:t>
            </a:r>
            <a:endParaRPr lang="en-US" sz="3600" dirty="0"/>
          </a:p>
        </p:txBody>
      </p:sp>
      <p:sp>
        <p:nvSpPr>
          <p:cNvPr id="2" name="Footer Placeholder 1">
            <a:extLst>
              <a:ext uri="{FF2B5EF4-FFF2-40B4-BE49-F238E27FC236}">
                <a16:creationId xmlns:a16="http://schemas.microsoft.com/office/drawing/2014/main" xmlns="" id="{9E4DFBAD-6226-4D42-9E5F-E317F2B65C9E}"/>
              </a:ext>
            </a:extLst>
          </p:cNvPr>
          <p:cNvSpPr>
            <a:spLocks noGrp="1"/>
          </p:cNvSpPr>
          <p:nvPr>
            <p:ph type="ftr" sz="quarter" idx="11"/>
          </p:nvPr>
        </p:nvSpPr>
        <p:spPr>
          <a:xfrm>
            <a:off x="612475" y="2208362"/>
            <a:ext cx="3761117" cy="3114135"/>
          </a:xfrm>
        </p:spPr>
        <p:txBody>
          <a:bodyPr/>
          <a:lstStyle/>
          <a:p>
            <a:pPr>
              <a:buFont typeface="Arial" pitchFamily="34" charset="0"/>
              <a:buChar char="•"/>
            </a:pPr>
            <a:endParaRPr lang="en-US" dirty="0" smtClean="0"/>
          </a:p>
          <a:p>
            <a:pPr>
              <a:buFont typeface="Arial" pitchFamily="34" charset="0"/>
              <a:buChar char="•"/>
            </a:pPr>
            <a:endParaRPr lang="en-US"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pPr/>
              <a:t>4</a:t>
            </a:fld>
            <a:endParaRPr lang="en-US" dirty="0"/>
          </a:p>
        </p:txBody>
      </p:sp>
      <p:pic>
        <p:nvPicPr>
          <p:cNvPr id="6" name="Picture 5" descr="GoNoodle JUMP.jpg"/>
          <p:cNvPicPr>
            <a:picLocks noChangeAspect="1"/>
          </p:cNvPicPr>
          <p:nvPr/>
        </p:nvPicPr>
        <p:blipFill>
          <a:blip r:embed="rId2"/>
          <a:stretch>
            <a:fillRect/>
          </a:stretch>
        </p:blipFill>
        <p:spPr>
          <a:xfrm>
            <a:off x="5867819" y="1554004"/>
            <a:ext cx="5484543" cy="3598962"/>
          </a:xfrm>
          <a:prstGeom prst="rect">
            <a:avLst/>
          </a:prstGeom>
          <a:ln w="101600">
            <a:solidFill>
              <a:srgbClr val="FFC000"/>
            </a:solidFill>
          </a:ln>
        </p:spPr>
      </p:pic>
      <p:sp>
        <p:nvSpPr>
          <p:cNvPr id="7" name="Text Placeholder 5">
            <a:extLst>
              <a:ext uri="{FF2B5EF4-FFF2-40B4-BE49-F238E27FC236}">
                <a16:creationId xmlns:a16="http://schemas.microsoft.com/office/drawing/2014/main" xmlns="" id="{FE58025A-9737-434D-AE90-0CC9E7990286}"/>
              </a:ext>
            </a:extLst>
          </p:cNvPr>
          <p:cNvSpPr>
            <a:spLocks noGrp="1"/>
          </p:cNvSpPr>
          <p:nvPr>
            <p:ph type="body" sz="quarter" idx="13"/>
          </p:nvPr>
        </p:nvSpPr>
        <p:spPr>
          <a:xfrm>
            <a:off x="1343828" y="1871933"/>
            <a:ext cx="3913188" cy="3269846"/>
          </a:xfrm>
        </p:spPr>
        <p:txBody>
          <a:bodyPr>
            <a:normAutofit/>
          </a:bodyPr>
          <a:lstStyle/>
          <a:p>
            <a:pPr algn="l">
              <a:buFont typeface="Arial" pitchFamily="34" charset="0"/>
              <a:buChar char="•"/>
            </a:pPr>
            <a:r>
              <a:rPr lang="en-US" sz="3200" dirty="0" smtClean="0"/>
              <a:t>Free Account</a:t>
            </a:r>
          </a:p>
          <a:p>
            <a:pPr algn="l">
              <a:buFont typeface="Arial" pitchFamily="34" charset="0"/>
              <a:buChar char="•"/>
            </a:pPr>
            <a:r>
              <a:rPr lang="en-US" sz="3200" dirty="0" smtClean="0"/>
              <a:t>Computer</a:t>
            </a:r>
          </a:p>
          <a:p>
            <a:pPr algn="l">
              <a:buFont typeface="Arial" pitchFamily="34" charset="0"/>
              <a:buChar char="•"/>
            </a:pPr>
            <a:r>
              <a:rPr lang="en-US" sz="3200" dirty="0" smtClean="0"/>
              <a:t>Internet Connection</a:t>
            </a:r>
          </a:p>
          <a:p>
            <a:pPr algn="l">
              <a:buFont typeface="Arial" pitchFamily="34" charset="0"/>
              <a:buChar char="•"/>
            </a:pPr>
            <a:r>
              <a:rPr lang="en-US" sz="3200" dirty="0" smtClean="0"/>
              <a:t>Screen</a:t>
            </a:r>
          </a:p>
        </p:txBody>
      </p:sp>
    </p:spTree>
    <p:extLst>
      <p:ext uri="{BB962C8B-B14F-4D97-AF65-F5344CB8AC3E}">
        <p14:creationId xmlns:p14="http://schemas.microsoft.com/office/powerpoint/2010/main" xmlns="" val="2211844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7295" y="886999"/>
            <a:ext cx="4808197" cy="1061509"/>
          </a:xfrm>
        </p:spPr>
        <p:txBody>
          <a:bodyPr>
            <a:noAutofit/>
          </a:bodyPr>
          <a:lstStyle/>
          <a:p>
            <a:pPr algn="ctr"/>
            <a:r>
              <a:rPr lang="en-US" sz="3600" dirty="0" smtClean="0"/>
              <a:t>What do I use GoNoodle for?</a:t>
            </a:r>
            <a:endParaRPr lang="en-US" sz="3600" dirty="0"/>
          </a:p>
        </p:txBody>
      </p:sp>
      <p:sp>
        <p:nvSpPr>
          <p:cNvPr id="2" name="Footer Placeholder 1">
            <a:extLst>
              <a:ext uri="{FF2B5EF4-FFF2-40B4-BE49-F238E27FC236}">
                <a16:creationId xmlns:a16="http://schemas.microsoft.com/office/drawing/2014/main" xmlns="" id="{9E4DFBAD-6226-4D42-9E5F-E317F2B65C9E}"/>
              </a:ext>
            </a:extLst>
          </p:cNvPr>
          <p:cNvSpPr>
            <a:spLocks noGrp="1"/>
          </p:cNvSpPr>
          <p:nvPr>
            <p:ph type="ftr" sz="quarter" idx="11"/>
          </p:nvPr>
        </p:nvSpPr>
        <p:spPr>
          <a:xfrm>
            <a:off x="1854679" y="2372263"/>
            <a:ext cx="3761117" cy="3114135"/>
          </a:xfrm>
        </p:spPr>
        <p:txBody>
          <a:bodyPr/>
          <a:lstStyle/>
          <a:p>
            <a:pPr>
              <a:buFont typeface="Arial" pitchFamily="34" charset="0"/>
              <a:buChar char="•"/>
            </a:pPr>
            <a:r>
              <a:rPr lang="en-US" sz="2800" b="0" dirty="0" smtClean="0">
                <a:solidFill>
                  <a:srgbClr val="002060"/>
                </a:solidFill>
                <a:latin typeface="+mn-lt"/>
              </a:rPr>
              <a:t>Brain Breaks</a:t>
            </a:r>
          </a:p>
          <a:p>
            <a:pPr>
              <a:buFont typeface="Arial" pitchFamily="34" charset="0"/>
              <a:buChar char="•"/>
            </a:pPr>
            <a:r>
              <a:rPr lang="en-US" sz="2800" b="0" dirty="0" smtClean="0">
                <a:solidFill>
                  <a:srgbClr val="002060"/>
                </a:solidFill>
                <a:latin typeface="+mn-lt"/>
              </a:rPr>
              <a:t>Indoor Recess</a:t>
            </a:r>
          </a:p>
          <a:p>
            <a:pPr>
              <a:buFont typeface="Arial" pitchFamily="34" charset="0"/>
              <a:buChar char="•"/>
            </a:pPr>
            <a:r>
              <a:rPr lang="en-US" sz="2800" b="0" dirty="0" smtClean="0">
                <a:solidFill>
                  <a:srgbClr val="002060"/>
                </a:solidFill>
                <a:latin typeface="+mn-lt"/>
              </a:rPr>
              <a:t>Incentives</a:t>
            </a:r>
          </a:p>
          <a:p>
            <a:pPr>
              <a:buFont typeface="Arial" pitchFamily="34" charset="0"/>
              <a:buChar char="•"/>
            </a:pPr>
            <a:r>
              <a:rPr lang="en-US" sz="2800" b="0" dirty="0" smtClean="0">
                <a:solidFill>
                  <a:srgbClr val="002060"/>
                </a:solidFill>
                <a:latin typeface="+mn-lt"/>
              </a:rPr>
              <a:t>Rewards</a:t>
            </a:r>
          </a:p>
          <a:p>
            <a:pPr>
              <a:buFont typeface="Arial" pitchFamily="34" charset="0"/>
              <a:buChar char="•"/>
            </a:pPr>
            <a:r>
              <a:rPr lang="en-US" sz="2800" b="0" dirty="0" smtClean="0">
                <a:solidFill>
                  <a:srgbClr val="002060"/>
                </a:solidFill>
                <a:latin typeface="+mn-lt"/>
              </a:rPr>
              <a:t>Curricular Connections</a:t>
            </a:r>
          </a:p>
          <a:p>
            <a:pPr>
              <a:buFont typeface="Arial" pitchFamily="34" charset="0"/>
              <a:buChar char="•"/>
            </a:pPr>
            <a:r>
              <a:rPr lang="en-US" sz="2800" b="0" dirty="0" smtClean="0">
                <a:solidFill>
                  <a:srgbClr val="002060"/>
                </a:solidFill>
                <a:latin typeface="+mn-lt"/>
              </a:rPr>
              <a:t>Mindfulness</a:t>
            </a:r>
          </a:p>
          <a:p>
            <a:pPr>
              <a:buFont typeface="Arial" pitchFamily="34" charset="0"/>
              <a:buChar char="•"/>
            </a:pPr>
            <a:endParaRPr lang="en-US" dirty="0" smtClean="0"/>
          </a:p>
          <a:p>
            <a:pPr>
              <a:buFont typeface="Arial" pitchFamily="34" charset="0"/>
              <a:buChar char="•"/>
            </a:pPr>
            <a:endParaRPr lang="en-US"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pPr/>
              <a:t>5</a:t>
            </a:fld>
            <a:endParaRPr lang="en-US" dirty="0"/>
          </a:p>
        </p:txBody>
      </p:sp>
      <p:pic>
        <p:nvPicPr>
          <p:cNvPr id="6" name="IMG_7241.MOV">
            <a:hlinkClick r:id="" action="ppaction://media"/>
          </p:cNvPr>
          <p:cNvPicPr>
            <a:picLocks noRot="1" noChangeAspect="1"/>
          </p:cNvPicPr>
          <p:nvPr>
            <a:videoFile r:link="rId1"/>
          </p:nvPr>
        </p:nvPicPr>
        <p:blipFill>
          <a:blip r:embed="rId3"/>
          <a:stretch>
            <a:fillRect/>
          </a:stretch>
        </p:blipFill>
        <p:spPr>
          <a:xfrm>
            <a:off x="6564703" y="668062"/>
            <a:ext cx="2905382" cy="5167708"/>
          </a:xfrm>
          <a:prstGeom prst="rect">
            <a:avLst/>
          </a:prstGeom>
        </p:spPr>
      </p:pic>
    </p:spTree>
    <p:extLst>
      <p:ext uri="{BB962C8B-B14F-4D97-AF65-F5344CB8AC3E}">
        <p14:creationId xmlns:p14="http://schemas.microsoft.com/office/powerpoint/2010/main" xmlns=""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pPr/>
              <a:t>6</a:t>
            </a:fld>
            <a:endParaRPr lang="en-US" noProof="0" dirty="0"/>
          </a:p>
        </p:txBody>
      </p:sp>
      <p:sp>
        <p:nvSpPr>
          <p:cNvPr id="4" name="Title 3"/>
          <p:cNvSpPr>
            <a:spLocks noGrp="1"/>
          </p:cNvSpPr>
          <p:nvPr>
            <p:ph type="title"/>
          </p:nvPr>
        </p:nvSpPr>
        <p:spPr>
          <a:xfrm rot="-360000">
            <a:off x="147145" y="878905"/>
            <a:ext cx="4653333" cy="1061509"/>
          </a:xfrm>
        </p:spPr>
        <p:txBody>
          <a:bodyPr>
            <a:noAutofit/>
          </a:bodyPr>
          <a:lstStyle/>
          <a:p>
            <a:pPr algn="ctr"/>
            <a:r>
              <a:rPr lang="en-US" sz="2800" dirty="0" smtClean="0"/>
              <a:t>What are students saying about GoNoodle?</a:t>
            </a:r>
            <a:endParaRPr lang="en-US" sz="2800" dirty="0"/>
          </a:p>
        </p:txBody>
      </p:sp>
      <p:pic>
        <p:nvPicPr>
          <p:cNvPr id="7" name="IMG_7246.MOV">
            <a:hlinkClick r:id="" action="ppaction://media"/>
          </p:cNvPr>
          <p:cNvPicPr>
            <a:picLocks noRot="1" noChangeAspect="1"/>
          </p:cNvPicPr>
          <p:nvPr>
            <a:videoFile r:link="rId1"/>
          </p:nvPr>
        </p:nvPicPr>
        <p:blipFill>
          <a:blip r:embed="rId4"/>
          <a:stretch>
            <a:fillRect/>
          </a:stretch>
        </p:blipFill>
        <p:spPr>
          <a:xfrm>
            <a:off x="5479700" y="1655786"/>
            <a:ext cx="2240942" cy="3985890"/>
          </a:xfrm>
          <a:prstGeom prst="rect">
            <a:avLst/>
          </a:prstGeom>
        </p:spPr>
      </p:pic>
      <p:pic>
        <p:nvPicPr>
          <p:cNvPr id="8" name="IMG_7249.MOV">
            <a:hlinkClick r:id="" action="ppaction://media"/>
          </p:cNvPr>
          <p:cNvPicPr>
            <a:picLocks noRot="1" noChangeAspect="1"/>
          </p:cNvPicPr>
          <p:nvPr>
            <a:videoFile r:link="rId2"/>
          </p:nvPr>
        </p:nvPicPr>
        <p:blipFill>
          <a:blip r:embed="rId5"/>
          <a:stretch>
            <a:fillRect/>
          </a:stretch>
        </p:blipFill>
        <p:spPr>
          <a:xfrm>
            <a:off x="8773681" y="1664484"/>
            <a:ext cx="2260300" cy="4020324"/>
          </a:xfrm>
          <a:prstGeom prst="rect">
            <a:avLst/>
          </a:prstGeom>
        </p:spPr>
      </p:pic>
      <p:sp>
        <p:nvSpPr>
          <p:cNvPr id="9" name="TextBox 8"/>
          <p:cNvSpPr txBox="1"/>
          <p:nvPr/>
        </p:nvSpPr>
        <p:spPr>
          <a:xfrm>
            <a:off x="8807570" y="5745192"/>
            <a:ext cx="2191109" cy="523220"/>
          </a:xfrm>
          <a:prstGeom prst="rect">
            <a:avLst/>
          </a:prstGeom>
          <a:noFill/>
        </p:spPr>
        <p:txBody>
          <a:bodyPr wrap="square" rtlCol="0">
            <a:spAutoFit/>
          </a:bodyPr>
          <a:lstStyle/>
          <a:p>
            <a:pPr algn="ctr"/>
            <a:r>
              <a:rPr lang="en-US" sz="1400" dirty="0" smtClean="0"/>
              <a:t>(Click on picture after first video is finished playing.)</a:t>
            </a:r>
            <a:endParaRPr lang="en-US" sz="1400" dirty="0"/>
          </a:p>
        </p:txBody>
      </p:sp>
      <p:pic>
        <p:nvPicPr>
          <p:cNvPr id="35842" name="Picture 2" descr="Image result for gonoodle"/>
          <p:cNvPicPr>
            <a:picLocks noChangeAspect="1" noChangeArrowheads="1"/>
          </p:cNvPicPr>
          <p:nvPr/>
        </p:nvPicPr>
        <p:blipFill>
          <a:blip r:embed="rId6"/>
          <a:srcRect/>
          <a:stretch>
            <a:fillRect/>
          </a:stretch>
        </p:blipFill>
        <p:spPr bwMode="auto">
          <a:xfrm>
            <a:off x="1397779" y="2686526"/>
            <a:ext cx="2328832" cy="23812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8"/>
                                        </p:tgtEl>
                                      </p:cBhvr>
                                    </p:cmd>
                                  </p:childTnLst>
                                </p:cTn>
                              </p:par>
                            </p:childTnLst>
                          </p:cTn>
                        </p:par>
                      </p:childTnLst>
                    </p:cTn>
                  </p:par>
                </p:childTnLst>
              </p:cTn>
              <p:nextCondLst>
                <p:cond evt="onClick" delay="0">
                  <p:tgtEl>
                    <p:spTgt spid="8"/>
                  </p:tgtEl>
                </p:cond>
              </p:nextCondLst>
            </p:seq>
            <p:video>
              <p:cMediaNode>
                <p:cTn id="18"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5AB00-1C5C-4EB0-B93F-C03AB7A9BC6F}"/>
              </a:ext>
            </a:extLst>
          </p:cNvPr>
          <p:cNvSpPr>
            <a:spLocks noGrp="1"/>
          </p:cNvSpPr>
          <p:nvPr>
            <p:ph type="title"/>
          </p:nvPr>
        </p:nvSpPr>
        <p:spPr>
          <a:xfrm>
            <a:off x="3528204" y="197699"/>
            <a:ext cx="4922980" cy="832104"/>
          </a:xfrm>
        </p:spPr>
        <p:txBody>
          <a:bodyPr>
            <a:normAutofit/>
          </a:bodyPr>
          <a:lstStyle/>
          <a:p>
            <a:pPr algn="ctr"/>
            <a:r>
              <a:rPr lang="en-US" sz="4800" b="0" dirty="0" smtClean="0"/>
              <a:t>SAMR Model</a:t>
            </a:r>
            <a:endParaRPr lang="en-US" sz="4800" b="0" dirty="0"/>
          </a:p>
        </p:txBody>
      </p:sp>
      <p:sp>
        <p:nvSpPr>
          <p:cNvPr id="4" name="Slide Number Placeholder 3">
            <a:extLst>
              <a:ext uri="{FF2B5EF4-FFF2-40B4-BE49-F238E27FC236}">
                <a16:creationId xmlns:a16="http://schemas.microsoft.com/office/drawing/2014/main" xmlns="" id="{1D6158BA-8D0B-4C52-9952-51D361C7F3ED}"/>
              </a:ext>
            </a:extLst>
          </p:cNvPr>
          <p:cNvSpPr>
            <a:spLocks noGrp="1"/>
          </p:cNvSpPr>
          <p:nvPr>
            <p:ph type="sldNum" sz="quarter" idx="12"/>
          </p:nvPr>
        </p:nvSpPr>
        <p:spPr/>
        <p:txBody>
          <a:bodyPr/>
          <a:lstStyle/>
          <a:p>
            <a:fld id="{98C0CDE5-970C-4CC4-BF43-0DA127E73E82}" type="slidenum">
              <a:rPr lang="en-US" smtClean="0"/>
              <a:pPr/>
              <a:t>7</a:t>
            </a:fld>
            <a:endParaRPr lang="en-US" dirty="0"/>
          </a:p>
        </p:txBody>
      </p:sp>
      <p:sp>
        <p:nvSpPr>
          <p:cNvPr id="6" name="TextBox 5"/>
          <p:cNvSpPr txBox="1"/>
          <p:nvPr/>
        </p:nvSpPr>
        <p:spPr>
          <a:xfrm>
            <a:off x="1604513" y="1811547"/>
            <a:ext cx="9031857" cy="369332"/>
          </a:xfrm>
          <a:prstGeom prst="rect">
            <a:avLst/>
          </a:prstGeom>
          <a:noFill/>
        </p:spPr>
        <p:txBody>
          <a:bodyPr wrap="square" rtlCol="0">
            <a:spAutoFit/>
          </a:bodyPr>
          <a:lstStyle/>
          <a:p>
            <a:endParaRPr lang="en-US" dirty="0"/>
          </a:p>
        </p:txBody>
      </p:sp>
      <p:sp>
        <p:nvSpPr>
          <p:cNvPr id="7" name="TextBox 6"/>
          <p:cNvSpPr txBox="1"/>
          <p:nvPr/>
        </p:nvSpPr>
        <p:spPr>
          <a:xfrm>
            <a:off x="1578634" y="1276709"/>
            <a:ext cx="9307902" cy="4649638"/>
          </a:xfrm>
          <a:prstGeom prst="rect">
            <a:avLst/>
          </a:prstGeom>
          <a:noFill/>
        </p:spPr>
        <p:txBody>
          <a:bodyPr wrap="square" rtlCol="0">
            <a:spAutoFit/>
          </a:bodyPr>
          <a:lstStyle/>
          <a:p>
            <a:pPr>
              <a:buFont typeface="Arial" pitchFamily="34" charset="0"/>
              <a:buChar char="•"/>
            </a:pPr>
            <a:r>
              <a:rPr lang="en-US" sz="2200" dirty="0" smtClean="0">
                <a:solidFill>
                  <a:srgbClr val="002060"/>
                </a:solidFill>
              </a:rPr>
              <a:t>I feel like GoNoodle would fall under the Redefinition section of the SAMR Model. I say this because I feel like GoNoodle has redefined what is possible for student movement in the classroom. Before GoNoodle, I would have my students get out of their seats and do things like jumping jacks and squats for brain breaks. I would also have my students do things like puzzles and read books for indoor recess. With GoNoodle, my students are able to get out of their seats and be active for things like brain breaks and indoor recess, while actually enjoying the activities that they are doing. </a:t>
            </a:r>
          </a:p>
          <a:p>
            <a:pPr>
              <a:buFont typeface="Arial" pitchFamily="34" charset="0"/>
              <a:buChar char="•"/>
            </a:pPr>
            <a:r>
              <a:rPr lang="en-US" sz="2200" dirty="0" smtClean="0">
                <a:solidFill>
                  <a:srgbClr val="002060"/>
                </a:solidFill>
              </a:rPr>
              <a:t>I also think it falls under the Redefinition section because students are able make curricular connections and learn while moving. The curricular categories on GoNoodle include math, science, ELA, social studies, health, music, reading practice, and Spanish. A few of the videos that I found beneficial for my 2</a:t>
            </a:r>
            <a:r>
              <a:rPr lang="en-US" sz="2200" baseline="30000" dirty="0" smtClean="0">
                <a:solidFill>
                  <a:srgbClr val="002060"/>
                </a:solidFill>
              </a:rPr>
              <a:t>nd</a:t>
            </a:r>
            <a:r>
              <a:rPr lang="en-US" sz="2200" dirty="0" smtClean="0">
                <a:solidFill>
                  <a:srgbClr val="002060"/>
                </a:solidFill>
              </a:rPr>
              <a:t> graders include skip counting, money and syllables. </a:t>
            </a:r>
            <a:endParaRPr lang="en-US" sz="2200" dirty="0">
              <a:solidFill>
                <a:srgbClr val="002060"/>
              </a:solidFill>
            </a:endParaRPr>
          </a:p>
        </p:txBody>
      </p:sp>
    </p:spTree>
    <p:extLst>
      <p:ext uri="{BB962C8B-B14F-4D97-AF65-F5344CB8AC3E}">
        <p14:creationId xmlns:p14="http://schemas.microsoft.com/office/powerpoint/2010/main" xmlns="" val="413896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xmlns=""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xmlns="" id="{434AA4C6-BA7F-40BC-AD51-EFDDDBEA5A84}"/>
              </a:ext>
            </a:extLst>
          </p:cNvPr>
          <p:cNvSpPr>
            <a:spLocks noGrp="1"/>
          </p:cNvSpPr>
          <p:nvPr>
            <p:ph type="title"/>
          </p:nvPr>
        </p:nvSpPr>
        <p:spPr/>
        <p:txBody>
          <a:bodyPr/>
          <a:lstStyle/>
          <a:p>
            <a:r>
              <a:rPr lang="en-US" dirty="0" smtClean="0"/>
              <a:t>Thank </a:t>
            </a:r>
            <a:r>
              <a:rPr lang="en-US" dirty="0"/>
              <a:t>You!</a:t>
            </a:r>
            <a:endParaRPr lang="ru-RU" dirty="0"/>
          </a:p>
        </p:txBody>
      </p:sp>
      <p:sp>
        <p:nvSpPr>
          <p:cNvPr id="4" name="Text Placeholder 3">
            <a:extLst>
              <a:ext uri="{FF2B5EF4-FFF2-40B4-BE49-F238E27FC236}">
                <a16:creationId xmlns:a16="http://schemas.microsoft.com/office/drawing/2014/main" xmlns="" id="{F155FC3B-DD33-4B9A-A5EB-A2301786CE4E}"/>
              </a:ext>
            </a:extLst>
          </p:cNvPr>
          <p:cNvSpPr>
            <a:spLocks noGrp="1"/>
          </p:cNvSpPr>
          <p:nvPr>
            <p:ph type="body" sz="quarter" idx="14"/>
          </p:nvPr>
        </p:nvSpPr>
        <p:spPr/>
        <p:txBody>
          <a:bodyPr/>
          <a:lstStyle/>
          <a:p>
            <a:r>
              <a:rPr lang="en-US" dirty="0"/>
              <a:t>APRIL HANSSON</a:t>
            </a:r>
            <a:endParaRPr lang="ru-RU" dirty="0"/>
          </a:p>
        </p:txBody>
      </p:sp>
      <p:pic>
        <p:nvPicPr>
          <p:cNvPr id="2050" name="Picture 2" descr="Image result for gonoodle"/>
          <p:cNvPicPr>
            <a:picLocks noChangeAspect="1" noChangeArrowheads="1"/>
          </p:cNvPicPr>
          <p:nvPr/>
        </p:nvPicPr>
        <p:blipFill>
          <a:blip r:embed="rId3"/>
          <a:srcRect/>
          <a:stretch>
            <a:fillRect/>
          </a:stretch>
        </p:blipFill>
        <p:spPr bwMode="auto">
          <a:xfrm>
            <a:off x="0" y="0"/>
            <a:ext cx="12309894" cy="6858001"/>
          </a:xfrm>
          <a:prstGeom prst="rect">
            <a:avLst/>
          </a:prstGeom>
          <a:noFill/>
        </p:spPr>
      </p:pic>
    </p:spTree>
    <p:extLst>
      <p:ext uri="{BB962C8B-B14F-4D97-AF65-F5344CB8AC3E}">
        <p14:creationId xmlns:p14="http://schemas.microsoft.com/office/powerpoint/2010/main" xmlns="" val="1923331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F66931380 (3)">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TF66931380 (3)</Template>
  <TotalTime>0</TotalTime>
  <Words>294</Words>
  <Application>Microsoft Office PowerPoint</Application>
  <PresentationFormat>Custom</PresentationFormat>
  <Paragraphs>38</Paragraphs>
  <Slides>8</Slides>
  <Notes>0</Notes>
  <HiddenSlides>0</HiddenSlides>
  <MMClips>3</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TF66931380 (3)</vt:lpstr>
      <vt:lpstr>SAMR Assignment</vt:lpstr>
      <vt:lpstr>What is GoNoodle?</vt:lpstr>
      <vt:lpstr>Key Features</vt:lpstr>
      <vt:lpstr>What’s Required?</vt:lpstr>
      <vt:lpstr>What do I use GoNoodle for?</vt:lpstr>
      <vt:lpstr>What are students saying about GoNoodle?</vt:lpstr>
      <vt:lpstr>SAMR Model</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2019-09-28T15:22:11Z</dcterms:created>
  <dcterms:modified xsi:type="dcterms:W3CDTF">2019-09-29T02:26:33Z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