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57" r:id="rId4"/>
    <p:sldId id="259" r:id="rId5"/>
    <p:sldId id="261"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6"/>
    <p:restoredTop sz="94467"/>
  </p:normalViewPr>
  <p:slideViewPr>
    <p:cSldViewPr snapToGrid="0" snapToObjects="1">
      <p:cViewPr>
        <p:scale>
          <a:sx n="72" d="100"/>
          <a:sy n="72" d="100"/>
        </p:scale>
        <p:origin x="124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D6A62-028B-1547-B6D5-7F81A3FB76B5}" type="datetimeFigureOut">
              <a:rPr lang="en-US" smtClean="0"/>
              <a:t>6/6/19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C3CB1-C37E-BA47-BC10-70CCC8BB97E1}" type="slidenum">
              <a:rPr lang="en-US" smtClean="0"/>
              <a:t>‹#›</a:t>
            </a:fld>
            <a:endParaRPr lang="en-US" dirty="0"/>
          </a:p>
        </p:txBody>
      </p:sp>
    </p:spTree>
    <p:extLst>
      <p:ext uri="{BB962C8B-B14F-4D97-AF65-F5344CB8AC3E}">
        <p14:creationId xmlns:p14="http://schemas.microsoft.com/office/powerpoint/2010/main" val="198673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C3CB1-C37E-BA47-BC10-70CCC8BB97E1}" type="slidenum">
              <a:rPr lang="en-US" smtClean="0"/>
              <a:t>1</a:t>
            </a:fld>
            <a:endParaRPr lang="en-US" dirty="0"/>
          </a:p>
        </p:txBody>
      </p:sp>
    </p:spTree>
    <p:extLst>
      <p:ext uri="{BB962C8B-B14F-4D97-AF65-F5344CB8AC3E}">
        <p14:creationId xmlns:p14="http://schemas.microsoft.com/office/powerpoint/2010/main" val="158177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a:t>6/6/19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6/6/19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6/6/19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6/6/19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a:t>6/6/19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a:t>6/6/19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a:t>6/6/19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a:t>6/6/19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6/6/19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a:t>6/6/19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0029" y="2426677"/>
            <a:ext cx="8721969" cy="1225288"/>
          </a:xfrm>
        </p:spPr>
        <p:txBody>
          <a:bodyPr/>
          <a:lstStyle/>
          <a:p>
            <a:r>
              <a:rPr lang="en-US" sz="6600" b="1" u="sng" dirty="0" smtClean="0"/>
              <a:t>Quizlet &amp; Quizlet Live</a:t>
            </a:r>
            <a:endParaRPr lang="en-US" sz="6600" b="1" u="sng" dirty="0"/>
          </a:p>
        </p:txBody>
      </p:sp>
      <p:sp>
        <p:nvSpPr>
          <p:cNvPr id="3" name="Subtitle 2"/>
          <p:cNvSpPr>
            <a:spLocks noGrp="1"/>
          </p:cNvSpPr>
          <p:nvPr>
            <p:ph type="subTitle" idx="1"/>
          </p:nvPr>
        </p:nvSpPr>
        <p:spPr>
          <a:xfrm>
            <a:off x="3783621" y="3651964"/>
            <a:ext cx="8094785" cy="2133373"/>
          </a:xfrm>
        </p:spPr>
        <p:txBody>
          <a:bodyPr>
            <a:normAutofit/>
          </a:bodyPr>
          <a:lstStyle/>
          <a:p>
            <a:r>
              <a:rPr lang="en-US" sz="2800" b="1" dirty="0" smtClean="0">
                <a:solidFill>
                  <a:srgbClr val="00B0F0"/>
                </a:solidFill>
              </a:rPr>
              <a:t>-Learning Vocabulary in the 21</a:t>
            </a:r>
            <a:r>
              <a:rPr lang="en-US" sz="2800" b="1" baseline="30000" dirty="0" smtClean="0">
                <a:solidFill>
                  <a:srgbClr val="00B0F0"/>
                </a:solidFill>
              </a:rPr>
              <a:t>st</a:t>
            </a:r>
            <a:r>
              <a:rPr lang="en-US" sz="2800" b="1" dirty="0" smtClean="0">
                <a:solidFill>
                  <a:srgbClr val="00B0F0"/>
                </a:solidFill>
              </a:rPr>
              <a:t> Century</a:t>
            </a:r>
            <a:endParaRPr lang="en-US" sz="2800" dirty="0"/>
          </a:p>
          <a:p>
            <a:endParaRPr lang="en-US" sz="2800" dirty="0" smtClean="0">
              <a:solidFill>
                <a:schemeClr val="tx1"/>
              </a:solidFill>
            </a:endParaRPr>
          </a:p>
          <a:p>
            <a:r>
              <a:rPr lang="en-US" sz="2800" dirty="0" smtClean="0">
                <a:solidFill>
                  <a:schemeClr val="tx1"/>
                </a:solidFill>
              </a:rPr>
              <a:t>Nick Corbit</a:t>
            </a:r>
            <a:endParaRPr lang="en-US" sz="2800" dirty="0">
              <a:solidFill>
                <a:schemeClr val="tx1"/>
              </a:solidFill>
            </a:endParaRPr>
          </a:p>
        </p:txBody>
      </p:sp>
      <p:pic>
        <p:nvPicPr>
          <p:cNvPr id="5" name="Picture 4"/>
          <p:cNvPicPr>
            <a:picLocks noChangeAspect="1"/>
          </p:cNvPicPr>
          <p:nvPr/>
        </p:nvPicPr>
        <p:blipFill>
          <a:blip r:embed="rId3"/>
          <a:stretch>
            <a:fillRect/>
          </a:stretch>
        </p:blipFill>
        <p:spPr>
          <a:xfrm>
            <a:off x="0" y="1761506"/>
            <a:ext cx="3470029" cy="3470029"/>
          </a:xfrm>
          <a:prstGeom prst="rect">
            <a:avLst/>
          </a:prstGeom>
        </p:spPr>
      </p:pic>
    </p:spTree>
    <p:extLst>
      <p:ext uri="{BB962C8B-B14F-4D97-AF65-F5344CB8AC3E}">
        <p14:creationId xmlns:p14="http://schemas.microsoft.com/office/powerpoint/2010/main" val="5072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Why use Quizlet?</a:t>
            </a:r>
            <a:endParaRPr lang="en-US" b="1" u="sng" dirty="0"/>
          </a:p>
        </p:txBody>
      </p:sp>
      <p:sp>
        <p:nvSpPr>
          <p:cNvPr id="3" name="Content Placeholder 2"/>
          <p:cNvSpPr>
            <a:spLocks noGrp="1"/>
          </p:cNvSpPr>
          <p:nvPr>
            <p:ph idx="1"/>
          </p:nvPr>
        </p:nvSpPr>
        <p:spPr>
          <a:xfrm>
            <a:off x="646112" y="1552354"/>
            <a:ext cx="9795060" cy="5153246"/>
          </a:xfrm>
        </p:spPr>
        <p:txBody>
          <a:bodyPr>
            <a:normAutofit lnSpcReduction="10000"/>
          </a:bodyPr>
          <a:lstStyle/>
          <a:p>
            <a:r>
              <a:rPr lang="en-US" sz="2400" dirty="0" smtClean="0"/>
              <a:t>Students are able to enter important vocabulary words or concepts into Quizlet to create an online library of terms.</a:t>
            </a:r>
          </a:p>
          <a:p>
            <a:endParaRPr lang="en-US" sz="2400" dirty="0" smtClean="0"/>
          </a:p>
          <a:p>
            <a:r>
              <a:rPr lang="en-US" sz="2400" dirty="0" smtClean="0"/>
              <a:t>Students are able to review by themselves whenever they want to.</a:t>
            </a:r>
          </a:p>
          <a:p>
            <a:endParaRPr lang="en-US" sz="2400" dirty="0" smtClean="0"/>
          </a:p>
          <a:p>
            <a:r>
              <a:rPr lang="en-US" sz="2400" dirty="0" smtClean="0"/>
              <a:t>Students can build on their lists that they create.</a:t>
            </a:r>
          </a:p>
          <a:p>
            <a:endParaRPr lang="en-US" sz="2400" dirty="0" smtClean="0"/>
          </a:p>
          <a:p>
            <a:r>
              <a:rPr lang="en-US" sz="2400" dirty="0" smtClean="0"/>
              <a:t>There are multiple ways for students to study the terms they put into Quizlet.</a:t>
            </a:r>
          </a:p>
          <a:p>
            <a:endParaRPr lang="en-US" sz="2400" dirty="0" smtClean="0"/>
          </a:p>
          <a:p>
            <a:r>
              <a:rPr lang="en-US" sz="2400" dirty="0" smtClean="0"/>
              <a:t>Students are able to share their lists with other students.</a:t>
            </a:r>
          </a:p>
          <a:p>
            <a:endParaRPr lang="en-US" dirty="0"/>
          </a:p>
        </p:txBody>
      </p:sp>
    </p:spTree>
    <p:extLst>
      <p:ext uri="{BB962C8B-B14F-4D97-AF65-F5344CB8AC3E}">
        <p14:creationId xmlns:p14="http://schemas.microsoft.com/office/powerpoint/2010/main" val="100302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Overview &amp; Functions</a:t>
            </a:r>
            <a:endParaRPr lang="en-US" b="1" u="sng" dirty="0"/>
          </a:p>
        </p:txBody>
      </p:sp>
      <p:sp>
        <p:nvSpPr>
          <p:cNvPr id="3" name="Content Placeholder 2"/>
          <p:cNvSpPr>
            <a:spLocks noGrp="1"/>
          </p:cNvSpPr>
          <p:nvPr>
            <p:ph idx="1"/>
          </p:nvPr>
        </p:nvSpPr>
        <p:spPr>
          <a:xfrm>
            <a:off x="646110" y="1382381"/>
            <a:ext cx="8946541" cy="4195481"/>
          </a:xfrm>
        </p:spPr>
        <p:txBody>
          <a:bodyPr>
            <a:normAutofit/>
          </a:bodyPr>
          <a:lstStyle/>
          <a:p>
            <a:r>
              <a:rPr lang="en-US" dirty="0" smtClean="0"/>
              <a:t>Quizlet is a tool for students to review vocabulary and concepts.</a:t>
            </a:r>
          </a:p>
          <a:p>
            <a:endParaRPr lang="en-US" dirty="0" smtClean="0"/>
          </a:p>
          <a:p>
            <a:r>
              <a:rPr lang="en-US" dirty="0" smtClean="0"/>
              <a:t>Although many teachers use Quizlet, a lot of teachers may not be using all the functions to get the most out of Quizlet.</a:t>
            </a:r>
          </a:p>
          <a:p>
            <a:endParaRPr lang="en-US" dirty="0" smtClean="0"/>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943774908"/>
              </p:ext>
            </p:extLst>
          </p:nvPr>
        </p:nvGraphicFramePr>
        <p:xfrm>
          <a:off x="646111" y="3190827"/>
          <a:ext cx="10997523" cy="640080"/>
        </p:xfrm>
        <a:graphic>
          <a:graphicData uri="http://schemas.openxmlformats.org/drawingml/2006/table">
            <a:tbl>
              <a:tblPr firstRow="1" bandRow="1">
                <a:tableStyleId>{5C22544A-7EE6-4342-B048-85BDC9FD1C3A}</a:tableStyleId>
              </a:tblPr>
              <a:tblGrid>
                <a:gridCol w="10997523"/>
              </a:tblGrid>
              <a:tr h="370840">
                <a:tc>
                  <a:txBody>
                    <a:bodyPr/>
                    <a:lstStyle/>
                    <a:p>
                      <a:pPr algn="ctr"/>
                      <a:r>
                        <a:rPr lang="en-US" sz="3600" u="sng" dirty="0" smtClean="0"/>
                        <a:t>Functions</a:t>
                      </a:r>
                      <a:r>
                        <a:rPr lang="en-US" sz="3600" u="sng" baseline="0" dirty="0" smtClean="0"/>
                        <a:t> of Quizlet</a:t>
                      </a:r>
                      <a:endParaRPr lang="en-US" sz="3600" u="sng"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0636134"/>
              </p:ext>
            </p:extLst>
          </p:nvPr>
        </p:nvGraphicFramePr>
        <p:xfrm>
          <a:off x="646111" y="3769416"/>
          <a:ext cx="10997524" cy="2887610"/>
        </p:xfrm>
        <a:graphic>
          <a:graphicData uri="http://schemas.openxmlformats.org/drawingml/2006/table">
            <a:tbl>
              <a:tblPr firstRow="1" bandRow="1">
                <a:tableStyleId>{69CF1AB2-1976-4502-BF36-3FF5EA218861}</a:tableStyleId>
              </a:tblPr>
              <a:tblGrid>
                <a:gridCol w="5498762"/>
                <a:gridCol w="5498762"/>
              </a:tblGrid>
              <a:tr h="486082">
                <a:tc>
                  <a:txBody>
                    <a:bodyPr/>
                    <a:lstStyle/>
                    <a:p>
                      <a:r>
                        <a:rPr lang="en-US" sz="2400" u="sng" dirty="0" smtClean="0"/>
                        <a:t>STUDY Functions:</a:t>
                      </a:r>
                      <a:endParaRPr lang="en-US" sz="2400" u="sng" dirty="0"/>
                    </a:p>
                  </a:txBody>
                  <a:tcPr>
                    <a:solidFill>
                      <a:schemeClr val="accent1">
                        <a:lumMod val="60000"/>
                        <a:lumOff val="40000"/>
                      </a:schemeClr>
                    </a:solidFill>
                  </a:tcPr>
                </a:tc>
                <a:tc>
                  <a:txBody>
                    <a:bodyPr/>
                    <a:lstStyle/>
                    <a:p>
                      <a:r>
                        <a:rPr lang="en-US" sz="2400" u="sng" dirty="0" smtClean="0"/>
                        <a:t>PLAY Functions:</a:t>
                      </a:r>
                      <a:endParaRPr lang="en-US" sz="2400" u="sng" dirty="0"/>
                    </a:p>
                  </a:txBody>
                  <a:tcPr>
                    <a:solidFill>
                      <a:schemeClr val="accent1">
                        <a:lumMod val="60000"/>
                        <a:lumOff val="40000"/>
                      </a:schemeClr>
                    </a:solidFill>
                  </a:tcPr>
                </a:tc>
              </a:tr>
              <a:tr h="486082">
                <a:tc>
                  <a:txBody>
                    <a:bodyPr/>
                    <a:lstStyle/>
                    <a:p>
                      <a:pPr marL="285750" indent="-285750">
                        <a:buFont typeface="Arial" charset="0"/>
                        <a:buChar char="•"/>
                      </a:pPr>
                      <a:r>
                        <a:rPr lang="en-US" sz="2400" dirty="0" smtClean="0"/>
                        <a:t>Flashcards </a:t>
                      </a:r>
                      <a:r>
                        <a:rPr lang="en-US" sz="1800" dirty="0" smtClean="0"/>
                        <a:t>(Self Study Format)</a:t>
                      </a:r>
                      <a:endParaRPr lang="en-US" sz="1800" b="1" dirty="0"/>
                    </a:p>
                  </a:txBody>
                  <a:tcPr/>
                </a:tc>
                <a:tc>
                  <a:txBody>
                    <a:bodyPr/>
                    <a:lstStyle/>
                    <a:p>
                      <a:pPr marL="285750" indent="-285750">
                        <a:buFont typeface="Arial" charset="0"/>
                        <a:buChar char="•"/>
                      </a:pPr>
                      <a:r>
                        <a:rPr lang="en-US" sz="2400" dirty="0" smtClean="0"/>
                        <a:t>Match </a:t>
                      </a:r>
                      <a:r>
                        <a:rPr lang="en-US" sz="1800" dirty="0" smtClean="0"/>
                        <a:t>(Individual Matching Game)</a:t>
                      </a:r>
                      <a:endParaRPr lang="en-US" sz="2000" b="1" dirty="0"/>
                    </a:p>
                  </a:txBody>
                  <a:tcPr/>
                </a:tc>
              </a:tr>
              <a:tr h="486082">
                <a:tc>
                  <a:txBody>
                    <a:bodyPr/>
                    <a:lstStyle/>
                    <a:p>
                      <a:pPr marL="285750" indent="-285750">
                        <a:buFont typeface="Arial" charset="0"/>
                        <a:buChar char="•"/>
                      </a:pPr>
                      <a:r>
                        <a:rPr lang="en-US" sz="2400" dirty="0" smtClean="0"/>
                        <a:t>Learn </a:t>
                      </a:r>
                      <a:r>
                        <a:rPr lang="en-US" sz="1800" dirty="0" smtClean="0"/>
                        <a:t>(Study</a:t>
                      </a:r>
                      <a:r>
                        <a:rPr lang="en-US" sz="1800" baseline="0" dirty="0" smtClean="0"/>
                        <a:t> Format working on Mastery</a:t>
                      </a:r>
                      <a:endParaRPr lang="en-US" sz="1800" b="1" dirty="0"/>
                    </a:p>
                  </a:txBody>
                  <a:tcPr/>
                </a:tc>
                <a:tc>
                  <a:txBody>
                    <a:bodyPr/>
                    <a:lstStyle/>
                    <a:p>
                      <a:pPr marL="285750" indent="-285750">
                        <a:buFont typeface="Arial" charset="0"/>
                        <a:buChar char="•"/>
                      </a:pPr>
                      <a:r>
                        <a:rPr lang="en-US" sz="2400" dirty="0" smtClean="0"/>
                        <a:t>Gravity </a:t>
                      </a:r>
                      <a:r>
                        <a:rPr lang="en-US" sz="1800" dirty="0" smtClean="0"/>
                        <a:t>(Individual Review</a:t>
                      </a:r>
                      <a:r>
                        <a:rPr lang="en-US" sz="1800" baseline="0" dirty="0" smtClean="0"/>
                        <a:t> Game)</a:t>
                      </a:r>
                      <a:endParaRPr lang="en-US" sz="1800" b="1" dirty="0"/>
                    </a:p>
                  </a:txBody>
                  <a:tcPr/>
                </a:tc>
              </a:tr>
              <a:tr h="486082">
                <a:tc>
                  <a:txBody>
                    <a:bodyPr/>
                    <a:lstStyle/>
                    <a:p>
                      <a:pPr marL="285750" indent="-285750">
                        <a:buFont typeface="Arial" charset="0"/>
                        <a:buChar char="•"/>
                      </a:pPr>
                      <a:r>
                        <a:rPr lang="en-US" sz="2400" dirty="0" smtClean="0"/>
                        <a:t>Write </a:t>
                      </a:r>
                      <a:r>
                        <a:rPr lang="en-US" sz="1800" dirty="0" smtClean="0"/>
                        <a:t>(Recalling Answer From Memory)</a:t>
                      </a:r>
                      <a:endParaRPr lang="en-US" sz="1800" b="1" dirty="0"/>
                    </a:p>
                  </a:txBody>
                  <a:tcPr/>
                </a:tc>
                <a:tc>
                  <a:txBody>
                    <a:bodyPr/>
                    <a:lstStyle/>
                    <a:p>
                      <a:pPr marL="285750" indent="-285750">
                        <a:buFont typeface="Arial" charset="0"/>
                        <a:buChar char="•"/>
                      </a:pPr>
                      <a:r>
                        <a:rPr lang="en-US" sz="2400" dirty="0" smtClean="0"/>
                        <a:t>Live </a:t>
                      </a:r>
                      <a:r>
                        <a:rPr lang="en-US" sz="1800" dirty="0" smtClean="0"/>
                        <a:t>(Collaborative Review Game)</a:t>
                      </a:r>
                      <a:endParaRPr lang="en-US" sz="2000" b="1" dirty="0"/>
                    </a:p>
                  </a:txBody>
                  <a:tcPr/>
                </a:tc>
              </a:tr>
              <a:tr h="486082">
                <a:tc>
                  <a:txBody>
                    <a:bodyPr/>
                    <a:lstStyle/>
                    <a:p>
                      <a:pPr marL="285750" indent="-285750">
                        <a:buFont typeface="Arial" charset="0"/>
                        <a:buChar char="•"/>
                      </a:pPr>
                      <a:r>
                        <a:rPr lang="en-US" sz="2400" dirty="0" smtClean="0"/>
                        <a:t>Spell </a:t>
                      </a:r>
                      <a:r>
                        <a:rPr lang="en-US" sz="1800" dirty="0" smtClean="0"/>
                        <a:t>(Spelling the Correct Answer)</a:t>
                      </a:r>
                      <a:endParaRPr lang="en-US" sz="1800" b="1" dirty="0"/>
                    </a:p>
                  </a:txBody>
                  <a:tcPr/>
                </a:tc>
                <a:tc>
                  <a:txBody>
                    <a:bodyPr/>
                    <a:lstStyle/>
                    <a:p>
                      <a:pPr marL="285750" indent="-285750">
                        <a:buFont typeface="Arial" charset="0"/>
                        <a:buChar char="•"/>
                      </a:pPr>
                      <a:endParaRPr lang="en-US" sz="2400" dirty="0">
                        <a:solidFill>
                          <a:schemeClr val="tx2">
                            <a:lumMod val="75000"/>
                          </a:schemeClr>
                        </a:solidFill>
                      </a:endParaRPr>
                    </a:p>
                  </a:txBody>
                  <a:tcPr/>
                </a:tc>
              </a:tr>
              <a:tr h="392362">
                <a:tc>
                  <a:txBody>
                    <a:bodyPr/>
                    <a:lstStyle/>
                    <a:p>
                      <a:pPr marL="285750" indent="-285750">
                        <a:buFont typeface="Arial" charset="0"/>
                        <a:buChar char="•"/>
                      </a:pPr>
                      <a:r>
                        <a:rPr lang="en-US" sz="2400" dirty="0" smtClean="0"/>
                        <a:t>Test </a:t>
                      </a:r>
                      <a:r>
                        <a:rPr lang="en-US" sz="1800" dirty="0" smtClean="0"/>
                        <a:t>(Test Generator based on List)</a:t>
                      </a:r>
                      <a:endParaRPr lang="en-US" sz="1800" b="1" dirty="0"/>
                    </a:p>
                  </a:txBody>
                  <a:tcPr/>
                </a:tc>
                <a:tc>
                  <a:txBody>
                    <a:bodyPr/>
                    <a:lstStyle/>
                    <a:p>
                      <a:pPr marL="285750" indent="-285750">
                        <a:buFont typeface="Arial" charset="0"/>
                        <a:buChar char="•"/>
                      </a:pPr>
                      <a:endParaRPr lang="en-US" sz="2400" dirty="0">
                        <a:solidFill>
                          <a:schemeClr val="tx2">
                            <a:lumMod val="75000"/>
                          </a:schemeClr>
                        </a:solidFill>
                      </a:endParaRPr>
                    </a:p>
                  </a:txBody>
                  <a:tcPr/>
                </a:tc>
              </a:tr>
            </a:tbl>
          </a:graphicData>
        </a:graphic>
      </p:graphicFrame>
    </p:spTree>
    <p:extLst>
      <p:ext uri="{BB962C8B-B14F-4D97-AF65-F5344CB8AC3E}">
        <p14:creationId xmlns:p14="http://schemas.microsoft.com/office/powerpoint/2010/main" val="23227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0"/>
            <a:ext cx="9404723" cy="1400530"/>
          </a:xfrm>
        </p:spPr>
        <p:txBody>
          <a:bodyPr/>
          <a:lstStyle/>
          <a:p>
            <a:r>
              <a:rPr lang="en-US" b="1" u="sng" dirty="0" smtClean="0"/>
              <a:t>How I Use Quizlet</a:t>
            </a:r>
            <a:endParaRPr lang="en-US" b="1" u="sng" dirty="0"/>
          </a:p>
        </p:txBody>
      </p:sp>
      <p:sp>
        <p:nvSpPr>
          <p:cNvPr id="3" name="Content Placeholder 2"/>
          <p:cNvSpPr>
            <a:spLocks noGrp="1"/>
          </p:cNvSpPr>
          <p:nvPr>
            <p:ph idx="1"/>
          </p:nvPr>
        </p:nvSpPr>
        <p:spPr>
          <a:xfrm>
            <a:off x="351169" y="956931"/>
            <a:ext cx="9994604" cy="4117093"/>
          </a:xfrm>
        </p:spPr>
        <p:txBody>
          <a:bodyPr>
            <a:normAutofit fontScale="92500" lnSpcReduction="20000"/>
          </a:bodyPr>
          <a:lstStyle/>
          <a:p>
            <a:r>
              <a:rPr lang="en-US" sz="2400" dirty="0" smtClean="0"/>
              <a:t>In my 6</a:t>
            </a:r>
            <a:r>
              <a:rPr lang="en-US" sz="2400" baseline="30000" dirty="0" smtClean="0"/>
              <a:t>th</a:t>
            </a:r>
            <a:r>
              <a:rPr lang="en-US" sz="2400" dirty="0" smtClean="0"/>
              <a:t> grade Language Arts class, we do a vocabulary comprehension activity throughout the year that we call Tuesday/Thursday Vocabulary.</a:t>
            </a:r>
            <a:r>
              <a:rPr lang="en-US" sz="2400" dirty="0"/>
              <a:t> </a:t>
            </a:r>
            <a:endParaRPr lang="en-US" sz="2400" dirty="0" smtClean="0"/>
          </a:p>
          <a:p>
            <a:endParaRPr lang="en-US" sz="2400" dirty="0" smtClean="0"/>
          </a:p>
          <a:p>
            <a:r>
              <a:rPr lang="en-US" sz="2400" dirty="0" smtClean="0"/>
              <a:t>Each week students get three new vocabulary words that they must enter into their personal Quizlet accounts on their computers.</a:t>
            </a:r>
          </a:p>
          <a:p>
            <a:endParaRPr lang="en-US" sz="2400" dirty="0" smtClean="0"/>
          </a:p>
          <a:p>
            <a:r>
              <a:rPr lang="en-US" sz="2400" dirty="0" smtClean="0"/>
              <a:t>We go over the new words of the week on Tuesdays, and review the entire list that we build throughout the year on Thursdays.</a:t>
            </a:r>
          </a:p>
          <a:p>
            <a:endParaRPr lang="en-US" sz="2400" dirty="0" smtClean="0"/>
          </a:p>
          <a:p>
            <a:r>
              <a:rPr lang="en-US" sz="2400" dirty="0" smtClean="0"/>
              <a:t>On Thursdays, students always ask if we can review with Quizlet Live. I will briefly explain this function of Quizlet on the next slides.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292" y="5074024"/>
            <a:ext cx="10292316" cy="1783976"/>
          </a:xfrm>
          <a:prstGeom prst="rect">
            <a:avLst/>
          </a:prstGeom>
        </p:spPr>
      </p:pic>
    </p:spTree>
    <p:extLst>
      <p:ext uri="{BB962C8B-B14F-4D97-AF65-F5344CB8AC3E}">
        <p14:creationId xmlns:p14="http://schemas.microsoft.com/office/powerpoint/2010/main" val="56312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3"/>
            <a:ext cx="9404723" cy="1400530"/>
          </a:xfrm>
        </p:spPr>
        <p:txBody>
          <a:bodyPr/>
          <a:lstStyle/>
          <a:p>
            <a:r>
              <a:rPr lang="en-US" b="1" u="sng" dirty="0" smtClean="0"/>
              <a:t>Quizlet Live</a:t>
            </a:r>
            <a:endParaRPr lang="en-US" b="1" u="sng" dirty="0"/>
          </a:p>
        </p:txBody>
      </p:sp>
      <p:sp>
        <p:nvSpPr>
          <p:cNvPr id="3" name="Content Placeholder 2"/>
          <p:cNvSpPr>
            <a:spLocks noGrp="1"/>
          </p:cNvSpPr>
          <p:nvPr>
            <p:ph idx="1"/>
          </p:nvPr>
        </p:nvSpPr>
        <p:spPr>
          <a:xfrm>
            <a:off x="0" y="912834"/>
            <a:ext cx="5348471" cy="5945166"/>
          </a:xfrm>
        </p:spPr>
        <p:txBody>
          <a:bodyPr>
            <a:normAutofit fontScale="92500" lnSpcReduction="10000"/>
          </a:bodyPr>
          <a:lstStyle/>
          <a:p>
            <a:r>
              <a:rPr lang="en-US" dirty="0" smtClean="0"/>
              <a:t>Goal: Work </a:t>
            </a:r>
            <a:r>
              <a:rPr lang="en-US" dirty="0"/>
              <a:t>with your team to answer all </a:t>
            </a:r>
            <a:r>
              <a:rPr lang="en-US" dirty="0" smtClean="0"/>
              <a:t>12 questions </a:t>
            </a:r>
            <a:r>
              <a:rPr lang="en-US" dirty="0"/>
              <a:t>correctly. </a:t>
            </a:r>
            <a:endParaRPr lang="en-US" dirty="0" smtClean="0"/>
          </a:p>
          <a:p>
            <a:endParaRPr lang="en-US" dirty="0" smtClean="0"/>
          </a:p>
          <a:p>
            <a:r>
              <a:rPr lang="en-US" dirty="0" smtClean="0"/>
              <a:t>The </a:t>
            </a:r>
            <a:r>
              <a:rPr lang="en-US" dirty="0"/>
              <a:t>same question pops up on all of the </a:t>
            </a:r>
            <a:r>
              <a:rPr lang="en-US" dirty="0" smtClean="0"/>
              <a:t>teammates’ computers</a:t>
            </a:r>
            <a:r>
              <a:rPr lang="en-US" dirty="0"/>
              <a:t>, and they must click the right answer on their computers. </a:t>
            </a:r>
            <a:endParaRPr lang="en-US" dirty="0" smtClean="0"/>
          </a:p>
          <a:p>
            <a:endParaRPr lang="en-US" dirty="0" smtClean="0"/>
          </a:p>
          <a:p>
            <a:r>
              <a:rPr lang="en-US" dirty="0" smtClean="0"/>
              <a:t>Each </a:t>
            </a:r>
            <a:r>
              <a:rPr lang="en-US" dirty="0"/>
              <a:t>player on a team does NOT have the same answers to choose from. It is important to work </a:t>
            </a:r>
            <a:r>
              <a:rPr lang="en-US" dirty="0" smtClean="0"/>
              <a:t>quickly &amp; </a:t>
            </a:r>
            <a:r>
              <a:rPr lang="en-US" dirty="0"/>
              <a:t>accurately!</a:t>
            </a:r>
          </a:p>
          <a:p>
            <a:endParaRPr lang="en-US" dirty="0"/>
          </a:p>
          <a:p>
            <a:r>
              <a:rPr lang="en-US" dirty="0" smtClean="0"/>
              <a:t>To start the game, the </a:t>
            </a:r>
            <a:r>
              <a:rPr lang="en-US" dirty="0"/>
              <a:t>s</a:t>
            </a:r>
            <a:r>
              <a:rPr lang="en-US" dirty="0" smtClean="0"/>
              <a:t>tudents enter the code that appears &amp; enter their names.</a:t>
            </a:r>
          </a:p>
          <a:p>
            <a:endParaRPr lang="en-US" dirty="0"/>
          </a:p>
          <a:p>
            <a:r>
              <a:rPr lang="en-US" dirty="0" smtClean="0"/>
              <a:t>An end of game summary can be emailed to the teacher to share the most commonly missed questions and data from the game!</a:t>
            </a:r>
          </a:p>
          <a:p>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43"/>
          <a:stretch/>
        </p:blipFill>
        <p:spPr>
          <a:xfrm>
            <a:off x="5348471" y="1"/>
            <a:ext cx="6843529" cy="3795822"/>
          </a:xfrm>
          <a:prstGeom prst="rect">
            <a:avLst/>
          </a:prstGeom>
        </p:spPr>
      </p:pic>
      <p:sp>
        <p:nvSpPr>
          <p:cNvPr id="5" name="Donut 4"/>
          <p:cNvSpPr/>
          <p:nvPr/>
        </p:nvSpPr>
        <p:spPr>
          <a:xfrm>
            <a:off x="5611014" y="3430898"/>
            <a:ext cx="1233377" cy="325810"/>
          </a:xfrm>
          <a:prstGeom prst="donut">
            <a:avLst>
              <a:gd name="adj" fmla="val 8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471" y="3849742"/>
            <a:ext cx="6843529" cy="3047462"/>
          </a:xfrm>
          <a:prstGeom prst="rect">
            <a:avLst/>
          </a:prstGeom>
        </p:spPr>
      </p:pic>
    </p:spTree>
    <p:extLst>
      <p:ext uri="{BB962C8B-B14F-4D97-AF65-F5344CB8AC3E}">
        <p14:creationId xmlns:p14="http://schemas.microsoft.com/office/powerpoint/2010/main" val="561571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21" y="1163095"/>
            <a:ext cx="5121643" cy="1400530"/>
          </a:xfrm>
        </p:spPr>
        <p:txBody>
          <a:bodyPr/>
          <a:lstStyle/>
          <a:p>
            <a:r>
              <a:rPr lang="en-US" sz="2400" b="1" u="sng" dirty="0" smtClean="0"/>
              <a:t>A Quizlet Live Game in Progress</a:t>
            </a:r>
            <a:endParaRPr lang="en-US" sz="2400" b="1" u="sng" dirty="0"/>
          </a:p>
        </p:txBody>
      </p:sp>
      <p:sp>
        <p:nvSpPr>
          <p:cNvPr id="4" name="Title 1"/>
          <p:cNvSpPr txBox="1">
            <a:spLocks/>
          </p:cNvSpPr>
          <p:nvPr/>
        </p:nvSpPr>
        <p:spPr>
          <a:xfrm>
            <a:off x="6704579" y="1163095"/>
            <a:ext cx="5493027" cy="70026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u="sng" dirty="0" smtClean="0"/>
              <a:t>A Student’s Screen During a Game</a:t>
            </a:r>
            <a:endParaRPr lang="en-US" sz="24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383" y="1694985"/>
            <a:ext cx="6049617" cy="39259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4986"/>
            <a:ext cx="5864087" cy="3925957"/>
          </a:xfrm>
          <a:prstGeom prst="rect">
            <a:avLst/>
          </a:prstGeom>
        </p:spPr>
      </p:pic>
    </p:spTree>
    <p:extLst>
      <p:ext uri="{BB962C8B-B14F-4D97-AF65-F5344CB8AC3E}">
        <p14:creationId xmlns:p14="http://schemas.microsoft.com/office/powerpoint/2010/main" val="2078126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08"/>
            <a:ext cx="10798198" cy="1400530"/>
          </a:xfrm>
        </p:spPr>
        <p:txBody>
          <a:bodyPr/>
          <a:lstStyle/>
          <a:p>
            <a:r>
              <a:rPr lang="en-US" b="1" u="sng" dirty="0" smtClean="0"/>
              <a:t>Quizlet &amp; Quizlet Live on the SAMR Model</a:t>
            </a:r>
            <a:endParaRPr lang="en-US" b="1" u="sng" dirty="0"/>
          </a:p>
        </p:txBody>
      </p:sp>
      <p:sp>
        <p:nvSpPr>
          <p:cNvPr id="3" name="Content Placeholder 2"/>
          <p:cNvSpPr>
            <a:spLocks noGrp="1"/>
          </p:cNvSpPr>
          <p:nvPr>
            <p:ph idx="1"/>
          </p:nvPr>
        </p:nvSpPr>
        <p:spPr>
          <a:xfrm>
            <a:off x="0" y="1262643"/>
            <a:ext cx="9753600" cy="5595357"/>
          </a:xfrm>
        </p:spPr>
        <p:txBody>
          <a:bodyPr>
            <a:normAutofit/>
          </a:bodyPr>
          <a:lstStyle/>
          <a:p>
            <a:r>
              <a:rPr lang="en-US" dirty="0" smtClean="0"/>
              <a:t>I find that just the concept of Quizlet would fall in the Augmentation section of the SAMR Model. We are using Quizlet as a direct tool that is a big improvement from how digital notes are recorded in classrooms.</a:t>
            </a:r>
          </a:p>
          <a:p>
            <a:endParaRPr lang="en-US" dirty="0" smtClean="0"/>
          </a:p>
          <a:p>
            <a:r>
              <a:rPr lang="en-US" dirty="0" smtClean="0"/>
              <a:t>However, I think that when the Quizlet Live function of Quizlet is considered on the SAMR Model, it may bump up to the Modification level. This function is significantly changing the way we are studying in my classroom.</a:t>
            </a:r>
          </a:p>
          <a:p>
            <a:endParaRPr lang="en-US" dirty="0" smtClean="0"/>
          </a:p>
          <a:p>
            <a:r>
              <a:rPr lang="en-US" dirty="0" smtClean="0"/>
              <a:t>In thinking about how Quizlet Live could be bumped up to the Redefinition level of the SAMR Model, I wonder if there would be a way for students to teach each other the vocabulary words using Quizlet? If there was a function on Quizlet that would allow students to write a story while using the vocabulary words, I could see that use being considered an activity falling in the redefinition level of the SAMR </a:t>
            </a:r>
            <a:r>
              <a:rPr lang="en-US" dirty="0" smtClean="0"/>
              <a:t>Model because you are </a:t>
            </a:r>
            <a:r>
              <a:rPr lang="en-US" smtClean="0"/>
              <a:t>creating something different with the tools.</a:t>
            </a:r>
            <a:endParaRPr lang="en-US" dirty="0"/>
          </a:p>
        </p:txBody>
      </p:sp>
    </p:spTree>
    <p:extLst>
      <p:ext uri="{BB962C8B-B14F-4D97-AF65-F5344CB8AC3E}">
        <p14:creationId xmlns:p14="http://schemas.microsoft.com/office/powerpoint/2010/main" val="641107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TotalTime>
  <Words>584</Words>
  <Application>Microsoft Macintosh PowerPoint</Application>
  <PresentationFormat>Widescreen</PresentationFormat>
  <Paragraphs>56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Century Gothic</vt:lpstr>
      <vt:lpstr>Wingdings 3</vt:lpstr>
      <vt:lpstr>Arial</vt:lpstr>
      <vt:lpstr>Ion</vt:lpstr>
      <vt:lpstr>Quizlet &amp; Quizlet Live</vt:lpstr>
      <vt:lpstr>Why use Quizlet?</vt:lpstr>
      <vt:lpstr>Overview &amp; Functions</vt:lpstr>
      <vt:lpstr>How I Use Quizlet</vt:lpstr>
      <vt:lpstr>Quizlet Live</vt:lpstr>
      <vt:lpstr>A Quizlet Live Game in Progress</vt:lpstr>
      <vt:lpstr>Quizlet &amp; Quizlet Live on the SAMR Model</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Quizlet &amp; Quizlet Live</dc:title>
  <dc:creator>Corbit, Nick</dc:creator>
  <cp:lastModifiedBy>Corbit, Nick</cp:lastModifiedBy>
  <cp:revision>13</cp:revision>
  <dcterms:created xsi:type="dcterms:W3CDTF">2019-06-06T21:00:54Z</dcterms:created>
  <dcterms:modified xsi:type="dcterms:W3CDTF">2019-06-07T03:23:20Z</dcterms:modified>
</cp:coreProperties>
</file>