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62" r:id="rId4"/>
    <p:sldId id="263" r:id="rId5"/>
    <p:sldId id="264" r:id="rId6"/>
    <p:sldId id="265" r:id="rId7"/>
    <p:sldId id="258" r:id="rId8"/>
    <p:sldId id="259" r:id="rId9"/>
    <p:sldId id="260" r:id="rId10"/>
    <p:sldId id="261"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87"/>
  </p:normalViewPr>
  <p:slideViewPr>
    <p:cSldViewPr snapToGrid="0" snapToObjects="1">
      <p:cViewPr varScale="1">
        <p:scale>
          <a:sx n="100" d="100"/>
          <a:sy n="100" d="100"/>
        </p:scale>
        <p:origin x="90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B873F-D989-9046-B4D0-38FA53C33FA1}" type="datetimeFigureOut">
              <a:rPr lang="en-US" smtClean="0"/>
              <a:t>7/11/19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1B855-AD02-1D49-8D19-185554841424}" type="slidenum">
              <a:rPr lang="en-US" smtClean="0"/>
              <a:t>‹#›</a:t>
            </a:fld>
            <a:endParaRPr lang="en-US"/>
          </a:p>
        </p:txBody>
      </p:sp>
    </p:spTree>
    <p:extLst>
      <p:ext uri="{BB962C8B-B14F-4D97-AF65-F5344CB8AC3E}">
        <p14:creationId xmlns:p14="http://schemas.microsoft.com/office/powerpoint/2010/main" val="57566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01B855-AD02-1D49-8D19-185554841424}" type="slidenum">
              <a:rPr lang="en-US" smtClean="0"/>
              <a:t>7</a:t>
            </a:fld>
            <a:endParaRPr lang="en-US"/>
          </a:p>
        </p:txBody>
      </p:sp>
    </p:spTree>
    <p:extLst>
      <p:ext uri="{BB962C8B-B14F-4D97-AF65-F5344CB8AC3E}">
        <p14:creationId xmlns:p14="http://schemas.microsoft.com/office/powerpoint/2010/main" val="13676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7/11/19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7/11/19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7/11/19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856" y="1261331"/>
            <a:ext cx="3179146" cy="2786430"/>
          </a:xfrm>
        </p:spPr>
        <p:txBody>
          <a:bodyPr>
            <a:normAutofit/>
          </a:bodyPr>
          <a:lstStyle/>
          <a:p>
            <a:r>
              <a:rPr lang="en-US" dirty="0"/>
              <a:t>IXL</a:t>
            </a:r>
          </a:p>
        </p:txBody>
      </p:sp>
      <p:sp>
        <p:nvSpPr>
          <p:cNvPr id="3" name="Subtitle 2"/>
          <p:cNvSpPr>
            <a:spLocks noGrp="1"/>
          </p:cNvSpPr>
          <p:nvPr>
            <p:ph type="subTitle" idx="1"/>
          </p:nvPr>
        </p:nvSpPr>
        <p:spPr>
          <a:xfrm>
            <a:off x="6094375" y="4047760"/>
            <a:ext cx="3179628" cy="1548909"/>
          </a:xfrm>
        </p:spPr>
        <p:txBody>
          <a:bodyPr>
            <a:normAutofit/>
          </a:bodyPr>
          <a:lstStyle/>
          <a:p>
            <a:r>
              <a:rPr lang="en-US" dirty="0"/>
              <a:t>Rachel M. Nistler</a:t>
            </a:r>
          </a:p>
          <a:p>
            <a:r>
              <a:rPr lang="en-US" dirty="0"/>
              <a:t>University of Mary</a:t>
            </a:r>
          </a:p>
        </p:txBody>
      </p:sp>
      <p:pic>
        <p:nvPicPr>
          <p:cNvPr id="4" name="Picture 3"/>
          <p:cNvPicPr>
            <a:picLocks noChangeAspect="1"/>
          </p:cNvPicPr>
          <p:nvPr/>
        </p:nvPicPr>
        <p:blipFill rotWithShape="1">
          <a:blip r:embed="rId2"/>
          <a:srcRect t="7201" r="-1" b="5624"/>
          <a:stretch/>
        </p:blipFill>
        <p:spPr>
          <a:xfrm>
            <a:off x="888603" y="1261330"/>
            <a:ext cx="4973212" cy="4335340"/>
          </a:xfrm>
          <a:prstGeom prst="rect">
            <a:avLst/>
          </a:prstGeom>
        </p:spPr>
      </p:pic>
    </p:spTree>
    <p:extLst>
      <p:ext uri="{BB962C8B-B14F-4D97-AF65-F5344CB8AC3E}">
        <p14:creationId xmlns:p14="http://schemas.microsoft.com/office/powerpoint/2010/main" val="36072187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SAMR</a:t>
            </a:r>
            <a:endParaRPr lang="en-US" dirty="0"/>
          </a:p>
        </p:txBody>
      </p:sp>
      <p:sp>
        <p:nvSpPr>
          <p:cNvPr id="3" name="Content Placeholder 2"/>
          <p:cNvSpPr>
            <a:spLocks noGrp="1"/>
          </p:cNvSpPr>
          <p:nvPr>
            <p:ph idx="1"/>
          </p:nvPr>
        </p:nvSpPr>
        <p:spPr/>
        <p:txBody>
          <a:bodyPr/>
          <a:lstStyle/>
          <a:p>
            <a:r>
              <a:rPr lang="en-US" dirty="0" smtClean="0"/>
              <a:t>I believe I currently use IXL on </a:t>
            </a:r>
            <a:r>
              <a:rPr lang="en-US" dirty="0"/>
              <a:t>the </a:t>
            </a:r>
            <a:r>
              <a:rPr lang="en-US" dirty="0" smtClean="0"/>
              <a:t>augmentation level</a:t>
            </a:r>
            <a:r>
              <a:rPr lang="en-US" dirty="0"/>
              <a:t>. </a:t>
            </a:r>
            <a:r>
              <a:rPr lang="en-US" dirty="0" smtClean="0"/>
              <a:t>It substitutes practicing problems on paper with doing it online, however, it gives immediate, </a:t>
            </a:r>
            <a:r>
              <a:rPr lang="en-US" dirty="0"/>
              <a:t>automatic feedback when questions are answered incorrectly. </a:t>
            </a:r>
            <a:r>
              <a:rPr lang="en-US" dirty="0" smtClean="0"/>
              <a:t>In addition, instructions </a:t>
            </a:r>
            <a:r>
              <a:rPr lang="en-US" dirty="0"/>
              <a:t>are given and the level of personalization is </a:t>
            </a:r>
            <a:r>
              <a:rPr lang="en-US" dirty="0" smtClean="0"/>
              <a:t>impressive. It allows the students to gain more practice, while I can work with students one-on-one. You can also use data to see what skills are mastered, and what needs to be retaught or reinforced. </a:t>
            </a:r>
          </a:p>
          <a:p>
            <a:r>
              <a:rPr lang="en-US" dirty="0" smtClean="0"/>
              <a:t>As this is a subscription to use, I do not believe I could personally transform it to the modification level. It is designed to teach and reinforce on the lower end of bloom’s taxonomy. </a:t>
            </a:r>
            <a:endParaRPr lang="en-US" dirty="0"/>
          </a:p>
        </p:txBody>
      </p:sp>
    </p:spTree>
    <p:extLst>
      <p:ext uri="{BB962C8B-B14F-4D97-AF65-F5344CB8AC3E}">
        <p14:creationId xmlns:p14="http://schemas.microsoft.com/office/powerpoint/2010/main" val="5858762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nchor="t">
            <a:normAutofit/>
          </a:bodyPr>
          <a:lstStyle/>
          <a:p>
            <a:r>
              <a:rPr lang="en-US" dirty="0"/>
              <a:t>What is IXL?</a:t>
            </a:r>
          </a:p>
        </p:txBody>
      </p:sp>
      <p:sp>
        <p:nvSpPr>
          <p:cNvPr id="3" name="Content Placeholder 2"/>
          <p:cNvSpPr>
            <a:spLocks noGrp="1"/>
          </p:cNvSpPr>
          <p:nvPr>
            <p:ph idx="1"/>
          </p:nvPr>
        </p:nvSpPr>
        <p:spPr>
          <a:xfrm>
            <a:off x="677333" y="2160590"/>
            <a:ext cx="8829523" cy="3701270"/>
          </a:xfrm>
        </p:spPr>
        <p:txBody>
          <a:bodyPr>
            <a:normAutofit/>
          </a:bodyPr>
          <a:lstStyle/>
          <a:p>
            <a:pPr>
              <a:lnSpc>
                <a:spcPct val="90000"/>
              </a:lnSpc>
            </a:pPr>
            <a:r>
              <a:rPr lang="en-US" dirty="0" err="1"/>
              <a:t>ixl.com</a:t>
            </a:r>
            <a:endParaRPr lang="en-US" dirty="0"/>
          </a:p>
          <a:p>
            <a:pPr>
              <a:lnSpc>
                <a:spcPct val="90000"/>
              </a:lnSpc>
            </a:pPr>
            <a:r>
              <a:rPr lang="en-US" dirty="0"/>
              <a:t>IXL is a personalized learning platform that is proven to improve learning outcomes for all </a:t>
            </a:r>
            <a:r>
              <a:rPr lang="en-US" dirty="0" smtClean="0"/>
              <a:t>students</a:t>
            </a:r>
            <a:endParaRPr lang="en-US" dirty="0"/>
          </a:p>
          <a:p>
            <a:pPr>
              <a:lnSpc>
                <a:spcPct val="90000"/>
              </a:lnSpc>
            </a:pPr>
            <a:r>
              <a:rPr lang="en-US" dirty="0"/>
              <a:t>IXL’s comprehensive K-12 curriculum, continuous diagnostic, personalized guidance, and actionable real-time analytics work together seamlessly to give teachers everything they need to differentiate instruction and help students </a:t>
            </a:r>
            <a:r>
              <a:rPr lang="en-US" dirty="0" smtClean="0"/>
              <a:t>grow</a:t>
            </a:r>
            <a:endParaRPr lang="en-US" dirty="0"/>
          </a:p>
          <a:p>
            <a:pPr>
              <a:lnSpc>
                <a:spcPct val="90000"/>
              </a:lnSpc>
            </a:pPr>
            <a:r>
              <a:rPr lang="en-US" dirty="0"/>
              <a:t>IXL offers a dynamic and fun environment for learning math, language arts, science, social studies, and </a:t>
            </a:r>
            <a:r>
              <a:rPr lang="en-US" dirty="0" smtClean="0"/>
              <a:t>Spanish</a:t>
            </a:r>
            <a:endParaRPr lang="en-US" dirty="0"/>
          </a:p>
        </p:txBody>
      </p:sp>
      <p:pic>
        <p:nvPicPr>
          <p:cNvPr id="4" name="Picture 3"/>
          <p:cNvPicPr>
            <a:picLocks noChangeAspect="1"/>
          </p:cNvPicPr>
          <p:nvPr/>
        </p:nvPicPr>
        <p:blipFill>
          <a:blip r:embed="rId2"/>
          <a:stretch>
            <a:fillRect/>
          </a:stretch>
        </p:blipFill>
        <p:spPr>
          <a:xfrm>
            <a:off x="2400789" y="493486"/>
            <a:ext cx="3145536" cy="1153080"/>
          </a:xfrm>
          <a:prstGeom prst="rect">
            <a:avLst/>
          </a:prstGeom>
        </p:spPr>
      </p:pic>
    </p:spTree>
    <p:extLst>
      <p:ext uri="{BB962C8B-B14F-4D97-AF65-F5344CB8AC3E}">
        <p14:creationId xmlns:p14="http://schemas.microsoft.com/office/powerpoint/2010/main" val="22443191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F4444CE-BC8D-4D61-B303-4C05614E6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2423CA5-E2E1-4789-B759-9906C1C940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xmlns="" id="{73772B81-181F-48B7-8826-4D9686D15D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title"/>
          </p:nvPr>
        </p:nvSpPr>
        <p:spPr>
          <a:xfrm>
            <a:off x="673754" y="643467"/>
            <a:ext cx="4203045" cy="1375608"/>
          </a:xfrm>
        </p:spPr>
        <p:txBody>
          <a:bodyPr anchor="ctr">
            <a:normAutofit/>
          </a:bodyPr>
          <a:lstStyle/>
          <a:p>
            <a:r>
              <a:rPr lang="en-US">
                <a:solidFill>
                  <a:schemeClr val="bg1"/>
                </a:solidFill>
              </a:rPr>
              <a:t>Comprehensive Curriculum</a:t>
            </a:r>
          </a:p>
        </p:txBody>
      </p:sp>
      <p:sp>
        <p:nvSpPr>
          <p:cNvPr id="3" name="Content Placeholder 2"/>
          <p:cNvSpPr>
            <a:spLocks noGrp="1"/>
          </p:cNvSpPr>
          <p:nvPr>
            <p:ph idx="1"/>
          </p:nvPr>
        </p:nvSpPr>
        <p:spPr>
          <a:xfrm>
            <a:off x="673754" y="2160590"/>
            <a:ext cx="3973943" cy="3440110"/>
          </a:xfrm>
        </p:spPr>
        <p:txBody>
          <a:bodyPr>
            <a:normAutofit/>
          </a:bodyPr>
          <a:lstStyle/>
          <a:p>
            <a:r>
              <a:rPr lang="en-US">
                <a:solidFill>
                  <a:schemeClr val="bg1"/>
                </a:solidFill>
              </a:rPr>
              <a:t>More than 7,000 skills covering math, English language arts, science, social studies, and Spanish</a:t>
            </a:r>
          </a:p>
          <a:p>
            <a:r>
              <a:rPr lang="en-US">
                <a:solidFill>
                  <a:schemeClr val="bg1"/>
                </a:solidFill>
              </a:rPr>
              <a:t>Support nearly any learning need from pre-K through 12th grade</a:t>
            </a:r>
          </a:p>
          <a:p>
            <a:r>
              <a:rPr lang="en-US">
                <a:solidFill>
                  <a:schemeClr val="bg1"/>
                </a:solidFill>
              </a:rPr>
              <a:t>Each IXL skill is carefully scaffolded and adapts to learners as they grow, ensuring they’re supported and challenged at the right moments</a:t>
            </a:r>
          </a:p>
        </p:txBody>
      </p:sp>
      <p:pic>
        <p:nvPicPr>
          <p:cNvPr id="5" name="Picture 4"/>
          <p:cNvPicPr>
            <a:picLocks noChangeAspect="1"/>
          </p:cNvPicPr>
          <p:nvPr/>
        </p:nvPicPr>
        <p:blipFill>
          <a:blip r:embed="rId2"/>
          <a:stretch>
            <a:fillRect/>
          </a:stretch>
        </p:blipFill>
        <p:spPr>
          <a:xfrm>
            <a:off x="6096001" y="2001851"/>
            <a:ext cx="5143500" cy="2841783"/>
          </a:xfrm>
          <a:prstGeom prst="rect">
            <a:avLst/>
          </a:prstGeom>
        </p:spPr>
      </p:pic>
      <p:sp>
        <p:nvSpPr>
          <p:cNvPr id="16" name="Isosceles Triangle 15">
            <a:extLst>
              <a:ext uri="{FF2B5EF4-FFF2-40B4-BE49-F238E27FC236}">
                <a16:creationId xmlns:a16="http://schemas.microsoft.com/office/drawing/2014/main" xmlns="" id="{B2205F6E-03C6-4E92-877C-E2482F6599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4827873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3737268" cy="1320800"/>
          </a:xfrm>
        </p:spPr>
        <p:txBody>
          <a:bodyPr>
            <a:normAutofit/>
          </a:bodyPr>
          <a:lstStyle/>
          <a:p>
            <a:r>
              <a:rPr lang="en-US" dirty="0"/>
              <a:t>Continuous Diagnostic</a:t>
            </a:r>
          </a:p>
        </p:txBody>
      </p:sp>
      <p:sp>
        <p:nvSpPr>
          <p:cNvPr id="3" name="Content Placeholder 2"/>
          <p:cNvSpPr>
            <a:spLocks noGrp="1"/>
          </p:cNvSpPr>
          <p:nvPr>
            <p:ph idx="1"/>
          </p:nvPr>
        </p:nvSpPr>
        <p:spPr>
          <a:xfrm>
            <a:off x="5209563" y="2160589"/>
            <a:ext cx="4064439" cy="3880773"/>
          </a:xfrm>
        </p:spPr>
        <p:txBody>
          <a:bodyPr>
            <a:normAutofit/>
          </a:bodyPr>
          <a:lstStyle/>
          <a:p>
            <a:r>
              <a:rPr lang="en-US" dirty="0"/>
              <a:t>Foundation for a new kind of assessment</a:t>
            </a:r>
          </a:p>
          <a:p>
            <a:r>
              <a:rPr lang="en-US" dirty="0"/>
              <a:t>The IXL Continuous Diagnostic assesses students at a deep level, providing reliable insights on their grade level proficiency on key math and language arts strands</a:t>
            </a:r>
          </a:p>
          <a:p>
            <a:r>
              <a:rPr lang="en-US" dirty="0"/>
              <a:t>With this portrait of student knowledge always at hand, teachers can make smarter decisions about how to reach every student where they are</a:t>
            </a:r>
          </a:p>
        </p:txBody>
      </p:sp>
      <p:pic>
        <p:nvPicPr>
          <p:cNvPr id="4" name="Picture 3"/>
          <p:cNvPicPr>
            <a:picLocks noChangeAspect="1"/>
          </p:cNvPicPr>
          <p:nvPr/>
        </p:nvPicPr>
        <p:blipFill rotWithShape="1">
          <a:blip r:embed="rId2"/>
          <a:srcRect l="10041" r="11685" b="-1"/>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xmlns="" id="{3BCB5F6A-9EB0-40B0-9D13-3023E9A205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768943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F4444CE-BC8D-4D61-B303-4C05614E6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62423CA5-E2E1-4789-B759-9906C1C940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xmlns="" id="{73772B81-181F-48B7-8826-4D9686D15D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title"/>
          </p:nvPr>
        </p:nvSpPr>
        <p:spPr>
          <a:xfrm>
            <a:off x="673754" y="643467"/>
            <a:ext cx="4203045" cy="1375608"/>
          </a:xfrm>
        </p:spPr>
        <p:txBody>
          <a:bodyPr anchor="ctr">
            <a:normAutofit/>
          </a:bodyPr>
          <a:lstStyle/>
          <a:p>
            <a:r>
              <a:rPr lang="en-US">
                <a:solidFill>
                  <a:schemeClr val="bg1"/>
                </a:solidFill>
              </a:rPr>
              <a:t>Personalized Guidance</a:t>
            </a:r>
          </a:p>
        </p:txBody>
      </p:sp>
      <p:sp>
        <p:nvSpPr>
          <p:cNvPr id="3" name="Content Placeholder 2"/>
          <p:cNvSpPr>
            <a:spLocks noGrp="1"/>
          </p:cNvSpPr>
          <p:nvPr>
            <p:ph idx="1"/>
          </p:nvPr>
        </p:nvSpPr>
        <p:spPr>
          <a:xfrm>
            <a:off x="673754" y="2160590"/>
            <a:ext cx="3973943" cy="3440110"/>
          </a:xfrm>
        </p:spPr>
        <p:txBody>
          <a:bodyPr>
            <a:normAutofit/>
          </a:bodyPr>
          <a:lstStyle/>
          <a:p>
            <a:pPr>
              <a:lnSpc>
                <a:spcPct val="90000"/>
              </a:lnSpc>
            </a:pPr>
            <a:r>
              <a:rPr lang="en-US">
                <a:solidFill>
                  <a:schemeClr val="bg1"/>
                </a:solidFill>
              </a:rPr>
              <a:t>Based on student work in the curriculum and the Continuous Diagnostic, IXL creates a personalized action plan for each learner, seamlessly linking to the exact skills that will help them fill knowledge gaps and build on their current understanding</a:t>
            </a:r>
          </a:p>
          <a:p>
            <a:pPr>
              <a:lnSpc>
                <a:spcPct val="90000"/>
              </a:lnSpc>
            </a:pPr>
            <a:r>
              <a:rPr lang="en-US">
                <a:solidFill>
                  <a:schemeClr val="bg1"/>
                </a:solidFill>
              </a:rPr>
              <a:t>IXL’s guidance provides a flexible pathway for growth, empowering teachers to remain in the driver’s seat and make choices for their students when needed</a:t>
            </a:r>
          </a:p>
        </p:txBody>
      </p:sp>
      <p:pic>
        <p:nvPicPr>
          <p:cNvPr id="4" name="Picture 3"/>
          <p:cNvPicPr>
            <a:picLocks noChangeAspect="1"/>
          </p:cNvPicPr>
          <p:nvPr/>
        </p:nvPicPr>
        <p:blipFill>
          <a:blip r:embed="rId2"/>
          <a:stretch>
            <a:fillRect/>
          </a:stretch>
        </p:blipFill>
        <p:spPr>
          <a:xfrm>
            <a:off x="6096001" y="1828257"/>
            <a:ext cx="5143500" cy="3188970"/>
          </a:xfrm>
          <a:prstGeom prst="rect">
            <a:avLst/>
          </a:prstGeom>
        </p:spPr>
      </p:pic>
      <p:sp>
        <p:nvSpPr>
          <p:cNvPr id="15" name="Isosceles Triangle 14">
            <a:extLst>
              <a:ext uri="{FF2B5EF4-FFF2-40B4-BE49-F238E27FC236}">
                <a16:creationId xmlns:a16="http://schemas.microsoft.com/office/drawing/2014/main" xmlns="" id="{B2205F6E-03C6-4E92-877C-E2482F6599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153995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nchor="t">
            <a:normAutofit/>
          </a:bodyPr>
          <a:lstStyle/>
          <a:p>
            <a:r>
              <a:rPr lang="en-US" dirty="0"/>
              <a:t>Actionable Analytics</a:t>
            </a:r>
          </a:p>
        </p:txBody>
      </p:sp>
      <p:sp>
        <p:nvSpPr>
          <p:cNvPr id="3" name="Content Placeholder 2"/>
          <p:cNvSpPr>
            <a:spLocks noGrp="1"/>
          </p:cNvSpPr>
          <p:nvPr>
            <p:ph idx="1"/>
          </p:nvPr>
        </p:nvSpPr>
        <p:spPr>
          <a:xfrm>
            <a:off x="677334" y="2160589"/>
            <a:ext cx="3957349" cy="3749323"/>
          </a:xfrm>
        </p:spPr>
        <p:txBody>
          <a:bodyPr>
            <a:normAutofit/>
          </a:bodyPr>
          <a:lstStyle/>
          <a:p>
            <a:r>
              <a:rPr lang="en-US" dirty="0"/>
              <a:t>IXL Analytics makes it simple for teachers to deliver data-driven instruction that supports every student at the right level</a:t>
            </a:r>
          </a:p>
          <a:p>
            <a:r>
              <a:rPr lang="en-US" dirty="0"/>
              <a:t>Easy-to-use and intuitive reports help teachers monitor classroom performance and growth, pinpoint trouble spots in real time, and group students with similar needs, so that they can use their limited class time more effectively</a:t>
            </a:r>
          </a:p>
        </p:txBody>
      </p:sp>
      <p:pic>
        <p:nvPicPr>
          <p:cNvPr id="5" name="Picture 4"/>
          <p:cNvPicPr>
            <a:picLocks noChangeAspect="1"/>
          </p:cNvPicPr>
          <p:nvPr/>
        </p:nvPicPr>
        <p:blipFill>
          <a:blip r:embed="rId2"/>
          <a:stretch>
            <a:fillRect/>
          </a:stretch>
        </p:blipFill>
        <p:spPr>
          <a:xfrm>
            <a:off x="4987137" y="2159331"/>
            <a:ext cx="4204989" cy="2018394"/>
          </a:xfrm>
          <a:prstGeom prst="rect">
            <a:avLst/>
          </a:prstGeom>
        </p:spPr>
      </p:pic>
    </p:spTree>
    <p:extLst>
      <p:ext uri="{BB962C8B-B14F-4D97-AF65-F5344CB8AC3E}">
        <p14:creationId xmlns:p14="http://schemas.microsoft.com/office/powerpoint/2010/main" val="26139277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Brief Overview of Math IXL </a:t>
            </a:r>
            <a:br>
              <a:rPr lang="en-US" dirty="0" smtClean="0"/>
            </a:br>
            <a:r>
              <a:rPr lang="en-US" sz="2800" dirty="0" smtClean="0"/>
              <a:t>(most used feature)</a:t>
            </a:r>
            <a:endParaRPr lang="en-US" sz="2800" dirty="0"/>
          </a:p>
        </p:txBody>
      </p:sp>
      <p:pic>
        <p:nvPicPr>
          <p:cNvPr id="4" name="IXL Math Website - Ted Tal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84338" y="2160588"/>
            <a:ext cx="6581775" cy="3881437"/>
          </a:xfrm>
        </p:spPr>
      </p:pic>
      <p:sp>
        <p:nvSpPr>
          <p:cNvPr id="6" name="Footer Placeholder 5"/>
          <p:cNvSpPr>
            <a:spLocks noGrp="1"/>
          </p:cNvSpPr>
          <p:nvPr>
            <p:ph type="ftr" sz="quarter" idx="11"/>
          </p:nvPr>
        </p:nvSpPr>
        <p:spPr/>
        <p:txBody>
          <a:bodyPr/>
          <a:lstStyle/>
          <a:p>
            <a:r>
              <a:rPr lang="en-US" smtClean="0"/>
              <a:t>https://www.youtube.com/watch?v=kgxGZPbHglM</a:t>
            </a:r>
            <a:endParaRPr lang="en-US" dirty="0"/>
          </a:p>
        </p:txBody>
      </p:sp>
    </p:spTree>
    <p:extLst>
      <p:ext uri="{BB962C8B-B14F-4D97-AF65-F5344CB8AC3E}">
        <p14:creationId xmlns:p14="http://schemas.microsoft.com/office/powerpoint/2010/main" val="770352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A65AC7D1-EAA9-48F5-B509-60A7F50BF7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3" name="Rectangle 72">
            <a:extLst>
              <a:ext uri="{FF2B5EF4-FFF2-40B4-BE49-F238E27FC236}">
                <a16:creationId xmlns:a16="http://schemas.microsoft.com/office/drawing/2014/main" xmlns="" id="{D6320AF9-619A-4175-865B-5663E1AEF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xmlns="" id="{063B6EC6-D752-4EE7-908B-F8F19E8C7FE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xmlns="" id="{EFECD4E8-AD3E-4228-82A2-9461958EA9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9" name="Rectangle 23">
            <a:extLst>
              <a:ext uri="{FF2B5EF4-FFF2-40B4-BE49-F238E27FC236}">
                <a16:creationId xmlns:a16="http://schemas.microsoft.com/office/drawing/2014/main" xmlns="" id="{7E018740-5C2B-4A41-AC1A-7E68D1EC1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5">
            <a:extLst>
              <a:ext uri="{FF2B5EF4-FFF2-40B4-BE49-F238E27FC236}">
                <a16:creationId xmlns:a16="http://schemas.microsoft.com/office/drawing/2014/main" xmlns="" id="{166F75A4-C475-4941-8EE2-B80A06A2C1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xmlns="" id="{A032553A-72E8-4B0D-8405-FF9771C9AF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7">
            <a:extLst>
              <a:ext uri="{FF2B5EF4-FFF2-40B4-BE49-F238E27FC236}">
                <a16:creationId xmlns:a16="http://schemas.microsoft.com/office/drawing/2014/main" xmlns="" id="{765800AC-C3B9-498E-87BC-29FAE4C76B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Isosceles Triangle 86">
            <a:extLst>
              <a:ext uri="{FF2B5EF4-FFF2-40B4-BE49-F238E27FC236}">
                <a16:creationId xmlns:a16="http://schemas.microsoft.com/office/drawing/2014/main" xmlns="" id="{1F9D6ACB-2FF4-49F9-978A-E0D5327FC6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Freeform: Shape 88">
            <a:extLst>
              <a:ext uri="{FF2B5EF4-FFF2-40B4-BE49-F238E27FC236}">
                <a16:creationId xmlns:a16="http://schemas.microsoft.com/office/drawing/2014/main" xmlns="" id="{A5EC319D-0FEA-4B95-A3EA-01E35672C9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181723" y="609600"/>
            <a:ext cx="4512989" cy="2227730"/>
          </a:xfrm>
        </p:spPr>
        <p:txBody>
          <a:bodyPr anchor="ctr">
            <a:normAutofit/>
          </a:bodyPr>
          <a:lstStyle/>
          <a:p>
            <a:r>
              <a:rPr lang="en-US">
                <a:solidFill>
                  <a:srgbClr val="FFFFFF"/>
                </a:solidFill>
              </a:rPr>
              <a:t>Implementation Models</a:t>
            </a:r>
          </a:p>
        </p:txBody>
      </p:sp>
      <p:pic>
        <p:nvPicPr>
          <p:cNvPr id="1026" name="Picture 2" descr="mage result for ixl guidanc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7017" y="1168399"/>
            <a:ext cx="3077242" cy="46101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181725" y="2837329"/>
            <a:ext cx="4512988" cy="3317938"/>
          </a:xfrm>
        </p:spPr>
        <p:txBody>
          <a:bodyPr anchor="t">
            <a:normAutofit/>
          </a:bodyPr>
          <a:lstStyle/>
          <a:p>
            <a:pPr>
              <a:lnSpc>
                <a:spcPct val="90000"/>
              </a:lnSpc>
            </a:pPr>
            <a:r>
              <a:rPr lang="en-US">
                <a:solidFill>
                  <a:srgbClr val="FFFFFF"/>
                </a:solidFill>
              </a:rPr>
              <a:t>Whole-class instruction</a:t>
            </a:r>
          </a:p>
          <a:p>
            <a:pPr>
              <a:lnSpc>
                <a:spcPct val="90000"/>
              </a:lnSpc>
            </a:pPr>
            <a:r>
              <a:rPr lang="en-US">
                <a:solidFill>
                  <a:srgbClr val="FFFFFF"/>
                </a:solidFill>
              </a:rPr>
              <a:t>Blended learning and flipped classrooms</a:t>
            </a:r>
          </a:p>
          <a:p>
            <a:pPr>
              <a:lnSpc>
                <a:spcPct val="90000"/>
              </a:lnSpc>
            </a:pPr>
            <a:r>
              <a:rPr lang="en-US">
                <a:solidFill>
                  <a:srgbClr val="FFFFFF"/>
                </a:solidFill>
              </a:rPr>
              <a:t>Homework</a:t>
            </a:r>
          </a:p>
          <a:p>
            <a:pPr>
              <a:lnSpc>
                <a:spcPct val="90000"/>
              </a:lnSpc>
            </a:pPr>
            <a:r>
              <a:rPr lang="en-US">
                <a:solidFill>
                  <a:srgbClr val="FFFFFF"/>
                </a:solidFill>
              </a:rPr>
              <a:t>Intervention (RTI/MTSS)</a:t>
            </a:r>
          </a:p>
          <a:p>
            <a:pPr>
              <a:lnSpc>
                <a:spcPct val="90000"/>
              </a:lnSpc>
            </a:pPr>
            <a:r>
              <a:rPr lang="en-US">
                <a:solidFill>
                  <a:srgbClr val="FFFFFF"/>
                </a:solidFill>
              </a:rPr>
              <a:t>English language learner (ELL) support</a:t>
            </a:r>
          </a:p>
          <a:p>
            <a:pPr>
              <a:lnSpc>
                <a:spcPct val="90000"/>
              </a:lnSpc>
            </a:pPr>
            <a:r>
              <a:rPr lang="en-US">
                <a:solidFill>
                  <a:srgbClr val="FFFFFF"/>
                </a:solidFill>
              </a:rPr>
              <a:t>Computer lab</a:t>
            </a:r>
          </a:p>
          <a:p>
            <a:pPr>
              <a:lnSpc>
                <a:spcPct val="90000"/>
              </a:lnSpc>
            </a:pPr>
            <a:r>
              <a:rPr lang="en-US">
                <a:solidFill>
                  <a:srgbClr val="FFFFFF"/>
                </a:solidFill>
              </a:rPr>
              <a:t>One-to-one</a:t>
            </a:r>
          </a:p>
          <a:p>
            <a:pPr>
              <a:lnSpc>
                <a:spcPct val="90000"/>
              </a:lnSpc>
            </a:pPr>
            <a:r>
              <a:rPr lang="en-US">
                <a:solidFill>
                  <a:srgbClr val="FFFFFF"/>
                </a:solidFill>
              </a:rPr>
              <a:t>Standards preparation</a:t>
            </a:r>
          </a:p>
        </p:txBody>
      </p:sp>
    </p:spTree>
    <p:extLst>
      <p:ext uri="{BB962C8B-B14F-4D97-AF65-F5344CB8AC3E}">
        <p14:creationId xmlns:p14="http://schemas.microsoft.com/office/powerpoint/2010/main" val="2063648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Experience</a:t>
            </a:r>
            <a:endParaRPr lang="en-US" dirty="0"/>
          </a:p>
        </p:txBody>
      </p:sp>
      <p:sp>
        <p:nvSpPr>
          <p:cNvPr id="3" name="Content Placeholder 2"/>
          <p:cNvSpPr>
            <a:spLocks noGrp="1"/>
          </p:cNvSpPr>
          <p:nvPr>
            <p:ph idx="1"/>
          </p:nvPr>
        </p:nvSpPr>
        <p:spPr>
          <a:xfrm>
            <a:off x="677334" y="1625600"/>
            <a:ext cx="9635066" cy="4762499"/>
          </a:xfrm>
        </p:spPr>
        <p:txBody>
          <a:bodyPr>
            <a:normAutofit/>
          </a:bodyPr>
          <a:lstStyle/>
          <a:p>
            <a:r>
              <a:rPr lang="en-US" dirty="0" smtClean="0"/>
              <a:t>I used IXL Math a lot during this past year (my first year of teaching). I found it incredibly beneficial to use to reinforce concepts taught during the lesson. The websites have aligned to the textbook we use, so it was easy to find what to assign for them. </a:t>
            </a:r>
          </a:p>
          <a:p>
            <a:r>
              <a:rPr lang="en-US" dirty="0" smtClean="0"/>
              <a:t>Typically, I would do a whole group instruction, something hands-on or partner work, their worksheet, and when they finished, they went on IXL and did the skills assigned. To them, it never felt like more work. They were excited to do the questions, see their Smart Score increase, and earn prizes. </a:t>
            </a:r>
          </a:p>
          <a:p>
            <a:r>
              <a:rPr lang="en-US" dirty="0" smtClean="0"/>
              <a:t>If they got a question wrong, they were shown how to solve it, so they could do everything independently. </a:t>
            </a:r>
          </a:p>
          <a:p>
            <a:r>
              <a:rPr lang="en-US" dirty="0" smtClean="0"/>
              <a:t>I was also able to differentiate, as I had a learner at a first-grade math level, who could work at her own skill-level. </a:t>
            </a:r>
          </a:p>
          <a:p>
            <a:r>
              <a:rPr lang="en-US" dirty="0" smtClean="0"/>
              <a:t>There are many different teacher tools, however my favorite was the real-time analytics. On one screen, I could know exactly what skill each student was working on, their smart score, and if they needed help or not. </a:t>
            </a:r>
            <a:endParaRPr lang="en-US" dirty="0"/>
          </a:p>
        </p:txBody>
      </p:sp>
    </p:spTree>
    <p:extLst>
      <p:ext uri="{BB962C8B-B14F-4D97-AF65-F5344CB8AC3E}">
        <p14:creationId xmlns:p14="http://schemas.microsoft.com/office/powerpoint/2010/main" val="130349437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50</TotalTime>
  <Words>689</Words>
  <Application>Microsoft Macintosh PowerPoint</Application>
  <PresentationFormat>Widescreen</PresentationFormat>
  <Paragraphs>43</Paragraphs>
  <Slides>10</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Trebuchet MS</vt:lpstr>
      <vt:lpstr>Wingdings 3</vt:lpstr>
      <vt:lpstr>Arial</vt:lpstr>
      <vt:lpstr>Facet</vt:lpstr>
      <vt:lpstr>IXL</vt:lpstr>
      <vt:lpstr>What is IXL?</vt:lpstr>
      <vt:lpstr>Comprehensive Curriculum</vt:lpstr>
      <vt:lpstr>Continuous Diagnostic</vt:lpstr>
      <vt:lpstr>Personalized Guidance</vt:lpstr>
      <vt:lpstr>Actionable Analytics</vt:lpstr>
      <vt:lpstr>Brief Overview of Math IXL  (most used feature)</vt:lpstr>
      <vt:lpstr>Implementation Models</vt:lpstr>
      <vt:lpstr>My Experience</vt:lpstr>
      <vt:lpstr>SAMR</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IXL</dc:title>
  <dc:creator>Rachel Nistler</dc:creator>
  <cp:lastModifiedBy>Rachel Nistler</cp:lastModifiedBy>
  <cp:revision>7</cp:revision>
  <dcterms:created xsi:type="dcterms:W3CDTF">2019-07-11T21:20:43Z</dcterms:created>
  <dcterms:modified xsi:type="dcterms:W3CDTF">2019-07-11T22:11:41Z</dcterms:modified>
</cp:coreProperties>
</file>