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1"/>
  </p:sldMasterIdLst>
  <p:sldIdLst>
    <p:sldId id="256" r:id="rId2"/>
    <p:sldId id="257" r:id="rId3"/>
    <p:sldId id="258" r:id="rId4"/>
    <p:sldId id="259" r:id="rId5"/>
    <p:sldId id="261" r:id="rId6"/>
    <p:sldId id="262" r:id="rId7"/>
    <p:sldId id="263" r:id="rId8"/>
    <p:sldId id="264" r:id="rId9"/>
    <p:sldId id="265" r:id="rId10"/>
    <p:sldId id="267" r:id="rId11"/>
    <p:sldId id="269" r:id="rId12"/>
    <p:sldId id="266"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3" d="100"/>
          <a:sy n="73"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pPr/>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120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4B320A-89BA-47B2-A525-92E8D10B06E4}"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61847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64B320A-89BA-47B2-A525-92E8D10B06E4}"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55586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64B320A-89BA-47B2-A525-92E8D10B06E4}"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774168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4B320A-89BA-47B2-A525-92E8D10B06E4}"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5977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4B320A-89BA-47B2-A525-92E8D10B06E4}" type="datetimeFigureOut">
              <a:rPr lang="en-US" smtClean="0"/>
              <a:t>6/27/2019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5574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64B320A-89BA-47B2-A525-92E8D10B06E4}" type="datetimeFigureOut">
              <a:rPr lang="en-US" smtClean="0"/>
              <a:t>6/27/2019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18609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068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31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B20712A-F861-4AB0-A754-4F5A2033CD4B}"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78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4507B7-F2DC-4B2C-B14D-58A9766807A2}"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57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428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220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BDF5C0D-8C3A-4771-A43D-83937FC700D4}" type="datetimeFigureOut">
              <a:rPr lang="en-US" smtClean="0"/>
              <a:t>6/27/2019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83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03D2D6-FCC2-425A-A4A7-8058E8C01CB1}" type="datetimeFigureOut">
              <a:rPr lang="en-US" smtClean="0"/>
              <a:t>6/27/2019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752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8CF2683-E6E7-4CC3-9EEE-7854DD4F3545}" type="datetimeFigureOut">
              <a:rPr lang="en-US" smtClean="0"/>
              <a:t>6/27/2019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933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120F81-B39D-4CBB-8BF3-5D6E395D0F72}"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836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64B320A-89BA-47B2-A525-92E8D10B06E4}" type="datetimeFigureOut">
              <a:rPr lang="en-US" smtClean="0"/>
              <a:t>6/27/2019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0299076"/>
      </p:ext>
    </p:extLst>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218" y="494211"/>
            <a:ext cx="8825658" cy="3329581"/>
          </a:xfrm>
        </p:spPr>
        <p:txBody>
          <a:bodyPr/>
          <a:lstStyle/>
          <a:p>
            <a:pPr algn="ctr"/>
            <a:r>
              <a:rPr lang="en-US" dirty="0" smtClean="0"/>
              <a:t>Google Classroom</a:t>
            </a:r>
            <a:endParaRPr lang="en-US" dirty="0"/>
          </a:p>
        </p:txBody>
      </p:sp>
      <p:sp>
        <p:nvSpPr>
          <p:cNvPr id="3" name="Subtitle 2"/>
          <p:cNvSpPr>
            <a:spLocks noGrp="1"/>
          </p:cNvSpPr>
          <p:nvPr>
            <p:ph type="subTitle" idx="1"/>
          </p:nvPr>
        </p:nvSpPr>
        <p:spPr>
          <a:xfrm>
            <a:off x="1625218" y="4006671"/>
            <a:ext cx="8825658" cy="861420"/>
          </a:xfrm>
        </p:spPr>
        <p:txBody>
          <a:bodyPr/>
          <a:lstStyle/>
          <a:p>
            <a:pPr algn="ctr"/>
            <a:r>
              <a:rPr lang="en-US" dirty="0" smtClean="0"/>
              <a:t>Cindy Allen</a:t>
            </a:r>
          </a:p>
          <a:p>
            <a:pPr algn="ctr"/>
            <a:r>
              <a:rPr lang="en-US" dirty="0" smtClean="0"/>
              <a:t>EDU 620</a:t>
            </a:r>
            <a:endParaRPr lang="en-US" dirty="0"/>
          </a:p>
        </p:txBody>
      </p:sp>
    </p:spTree>
    <p:extLst>
      <p:ext uri="{BB962C8B-B14F-4D97-AF65-F5344CB8AC3E}">
        <p14:creationId xmlns:p14="http://schemas.microsoft.com/office/powerpoint/2010/main" val="275986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71" y="202565"/>
            <a:ext cx="9404723" cy="879694"/>
          </a:xfrm>
        </p:spPr>
        <p:txBody>
          <a:bodyPr/>
          <a:lstStyle/>
          <a:p>
            <a:r>
              <a:rPr lang="en-US" dirty="0" smtClean="0"/>
              <a:t>Creating a New Assignment</a:t>
            </a:r>
            <a:endParaRPr lang="en-US" dirty="0"/>
          </a:p>
        </p:txBody>
      </p:sp>
      <p:sp>
        <p:nvSpPr>
          <p:cNvPr id="3" name="Content Placeholder 2"/>
          <p:cNvSpPr>
            <a:spLocks noGrp="1"/>
          </p:cNvSpPr>
          <p:nvPr>
            <p:ph idx="1"/>
          </p:nvPr>
        </p:nvSpPr>
        <p:spPr>
          <a:xfrm flipH="1">
            <a:off x="7380514" y="1153298"/>
            <a:ext cx="4314282" cy="2097741"/>
          </a:xfrm>
        </p:spPr>
        <p:txBody>
          <a:bodyPr>
            <a:normAutofit fontScale="92500" lnSpcReduction="10000"/>
          </a:bodyPr>
          <a:lstStyle/>
          <a:p>
            <a:pPr marL="0" indent="0">
              <a:buNone/>
            </a:pPr>
            <a:r>
              <a:rPr lang="en-US" dirty="0" smtClean="0"/>
              <a:t>To create a new assignment, be in the Classwork section and click “Create”.</a:t>
            </a:r>
          </a:p>
          <a:p>
            <a:pPr marL="0" indent="0">
              <a:buNone/>
            </a:pPr>
            <a:r>
              <a:rPr lang="en-US" dirty="0"/>
              <a:t/>
            </a:r>
            <a:br>
              <a:rPr lang="en-US" dirty="0"/>
            </a:br>
            <a:r>
              <a:rPr lang="en-US" dirty="0" smtClean="0"/>
              <a:t>A drop down menu will appear for you to create the assignment of your choice.</a:t>
            </a:r>
            <a:endParaRPr lang="en-US" dirty="0"/>
          </a:p>
        </p:txBody>
      </p:sp>
      <p:pic>
        <p:nvPicPr>
          <p:cNvPr id="4" name="Picture 3"/>
          <p:cNvPicPr>
            <a:picLocks noChangeAspect="1"/>
          </p:cNvPicPr>
          <p:nvPr/>
        </p:nvPicPr>
        <p:blipFill>
          <a:blip r:embed="rId2"/>
          <a:stretch>
            <a:fillRect/>
          </a:stretch>
        </p:blipFill>
        <p:spPr>
          <a:xfrm>
            <a:off x="222068" y="1082259"/>
            <a:ext cx="7033097" cy="3774010"/>
          </a:xfrm>
          <a:prstGeom prst="rect">
            <a:avLst/>
          </a:prstGeom>
        </p:spPr>
      </p:pic>
      <p:pic>
        <p:nvPicPr>
          <p:cNvPr id="5" name="Picture 4"/>
          <p:cNvPicPr>
            <a:picLocks noChangeAspect="1"/>
          </p:cNvPicPr>
          <p:nvPr/>
        </p:nvPicPr>
        <p:blipFill>
          <a:blip r:embed="rId3"/>
          <a:stretch>
            <a:fillRect/>
          </a:stretch>
        </p:blipFill>
        <p:spPr>
          <a:xfrm>
            <a:off x="3308441" y="3322079"/>
            <a:ext cx="5299982" cy="3303512"/>
          </a:xfrm>
          <a:prstGeom prst="rect">
            <a:avLst/>
          </a:prstGeom>
        </p:spPr>
      </p:pic>
      <p:sp>
        <p:nvSpPr>
          <p:cNvPr id="6" name="TextBox 5"/>
          <p:cNvSpPr txBox="1"/>
          <p:nvPr/>
        </p:nvSpPr>
        <p:spPr>
          <a:xfrm>
            <a:off x="8830492" y="3979106"/>
            <a:ext cx="2690948" cy="2031325"/>
          </a:xfrm>
          <a:prstGeom prst="rect">
            <a:avLst/>
          </a:prstGeom>
          <a:noFill/>
        </p:spPr>
        <p:txBody>
          <a:bodyPr wrap="square" rtlCol="0">
            <a:spAutoFit/>
          </a:bodyPr>
          <a:lstStyle/>
          <a:p>
            <a:endParaRPr lang="en-US" dirty="0" smtClean="0"/>
          </a:p>
          <a:p>
            <a:r>
              <a:rPr lang="en-US" dirty="0" smtClean="0"/>
              <a:t>Complete the Assignment form that comes up.  There are multiple options to explore for each assignment type.</a:t>
            </a:r>
            <a:endParaRPr lang="en-US" dirty="0"/>
          </a:p>
        </p:txBody>
      </p:sp>
      <p:sp>
        <p:nvSpPr>
          <p:cNvPr id="7" name="TextBox 6"/>
          <p:cNvSpPr txBox="1"/>
          <p:nvPr/>
        </p:nvSpPr>
        <p:spPr>
          <a:xfrm>
            <a:off x="330109" y="5364100"/>
            <a:ext cx="2756263" cy="646331"/>
          </a:xfrm>
          <a:prstGeom prst="rect">
            <a:avLst/>
          </a:prstGeom>
          <a:noFill/>
        </p:spPr>
        <p:txBody>
          <a:bodyPr wrap="square" rtlCol="0">
            <a:spAutoFit/>
          </a:bodyPr>
          <a:lstStyle/>
          <a:p>
            <a:r>
              <a:rPr lang="en-US" dirty="0" smtClean="0"/>
              <a:t>Links and attachments can be done here.</a:t>
            </a:r>
            <a:endParaRPr lang="en-US" dirty="0"/>
          </a:p>
        </p:txBody>
      </p:sp>
      <p:cxnSp>
        <p:nvCxnSpPr>
          <p:cNvPr id="9" name="Straight Arrow Connector 8"/>
          <p:cNvCxnSpPr/>
          <p:nvPr/>
        </p:nvCxnSpPr>
        <p:spPr>
          <a:xfrm>
            <a:off x="2743200" y="5735963"/>
            <a:ext cx="783771" cy="49502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327572" y="4754880"/>
            <a:ext cx="50292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086372" y="1593669"/>
            <a:ext cx="4168793" cy="914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978331" y="2442385"/>
            <a:ext cx="4276835" cy="3718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57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a:t>
            </a:r>
            <a:endParaRPr lang="en-US" dirty="0"/>
          </a:p>
        </p:txBody>
      </p:sp>
      <p:sp>
        <p:nvSpPr>
          <p:cNvPr id="3" name="Content Placeholder 2"/>
          <p:cNvSpPr>
            <a:spLocks noGrp="1"/>
          </p:cNvSpPr>
          <p:nvPr>
            <p:ph idx="1"/>
          </p:nvPr>
        </p:nvSpPr>
        <p:spPr>
          <a:xfrm>
            <a:off x="1247004" y="1726347"/>
            <a:ext cx="8946541" cy="4195481"/>
          </a:xfrm>
        </p:spPr>
        <p:txBody>
          <a:bodyPr/>
          <a:lstStyle/>
          <a:p>
            <a:r>
              <a:rPr lang="en-US" dirty="0" smtClean="0"/>
              <a:t>Students will access Google Classroom through their Google Drive account just as you do.  They will select the class they want to enter by clicking on it.</a:t>
            </a:r>
          </a:p>
          <a:p>
            <a:r>
              <a:rPr lang="en-US" dirty="0" smtClean="0"/>
              <a:t>Students will be able to see and submit all assignments through Google Classroom to you. </a:t>
            </a:r>
          </a:p>
          <a:p>
            <a:pPr lvl="1"/>
            <a:r>
              <a:rPr lang="en-US" dirty="0" smtClean="0"/>
              <a:t>Their assignments will be listed under “Classwork”.</a:t>
            </a:r>
          </a:p>
          <a:p>
            <a:r>
              <a:rPr lang="en-US" dirty="0" smtClean="0"/>
              <a:t>If allowed by you, students will be able to see and communicate with other students within their Classroom.</a:t>
            </a:r>
          </a:p>
          <a:p>
            <a:pPr lvl="1"/>
            <a:r>
              <a:rPr lang="en-US" dirty="0" smtClean="0"/>
              <a:t>There are assignments where student communication with each other is needed.  This is an option you can turn off and on as you see fit.</a:t>
            </a:r>
          </a:p>
        </p:txBody>
      </p:sp>
    </p:spTree>
    <p:extLst>
      <p:ext uri="{BB962C8B-B14F-4D97-AF65-F5344CB8AC3E}">
        <p14:creationId xmlns:p14="http://schemas.microsoft.com/office/powerpoint/2010/main" val="1702284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a:xfrm flipH="1">
            <a:off x="8673970" y="1557745"/>
            <a:ext cx="3317731" cy="4777741"/>
          </a:xfrm>
        </p:spPr>
        <p:txBody>
          <a:bodyPr>
            <a:normAutofit fontScale="92500" lnSpcReduction="20000"/>
          </a:bodyPr>
          <a:lstStyle/>
          <a:p>
            <a:pPr marL="0" indent="0">
              <a:buNone/>
            </a:pPr>
            <a:r>
              <a:rPr lang="en-US" dirty="0" smtClean="0"/>
              <a:t>Once an assignment is assigned, you will see it under your Classwork section.  </a:t>
            </a:r>
          </a:p>
          <a:p>
            <a:pPr marL="0" indent="0">
              <a:buNone/>
            </a:pPr>
            <a:r>
              <a:rPr lang="en-US" dirty="0" smtClean="0"/>
              <a:t>It will show you the assignment and let you know who has turned it in or not.  </a:t>
            </a:r>
            <a:endParaRPr lang="en-US" dirty="0"/>
          </a:p>
          <a:p>
            <a:r>
              <a:rPr lang="en-US" dirty="0" smtClean="0"/>
              <a:t>Click on “Turned in” and it will show you who has completed the assignment.</a:t>
            </a:r>
          </a:p>
          <a:p>
            <a:r>
              <a:rPr lang="en-US" dirty="0" smtClean="0"/>
              <a:t>Click on “Assigned” and it will show you who has not completed the assignment.</a:t>
            </a:r>
            <a:endParaRPr lang="en-US" dirty="0"/>
          </a:p>
        </p:txBody>
      </p:sp>
      <p:pic>
        <p:nvPicPr>
          <p:cNvPr id="5" name="Picture 4"/>
          <p:cNvPicPr>
            <a:picLocks noChangeAspect="1"/>
          </p:cNvPicPr>
          <p:nvPr/>
        </p:nvPicPr>
        <p:blipFill>
          <a:blip r:embed="rId2"/>
          <a:stretch>
            <a:fillRect/>
          </a:stretch>
        </p:blipFill>
        <p:spPr>
          <a:xfrm>
            <a:off x="501150" y="1557745"/>
            <a:ext cx="7610475" cy="4343400"/>
          </a:xfrm>
          <a:prstGeom prst="rect">
            <a:avLst/>
          </a:prstGeom>
        </p:spPr>
      </p:pic>
      <p:pic>
        <p:nvPicPr>
          <p:cNvPr id="6" name="Picture 5"/>
          <p:cNvPicPr>
            <a:picLocks noChangeAspect="1"/>
          </p:cNvPicPr>
          <p:nvPr/>
        </p:nvPicPr>
        <p:blipFill>
          <a:blip r:embed="rId3"/>
          <a:stretch>
            <a:fillRect/>
          </a:stretch>
        </p:blipFill>
        <p:spPr>
          <a:xfrm>
            <a:off x="5348472" y="1653046"/>
            <a:ext cx="638175" cy="306383"/>
          </a:xfrm>
          <a:prstGeom prst="rect">
            <a:avLst/>
          </a:prstGeom>
        </p:spPr>
      </p:pic>
      <p:cxnSp>
        <p:nvCxnSpPr>
          <p:cNvPr id="13" name="Straight Arrow Connector 12"/>
          <p:cNvCxnSpPr/>
          <p:nvPr/>
        </p:nvCxnSpPr>
        <p:spPr>
          <a:xfrm flipH="1" flipV="1">
            <a:off x="7498080" y="4663440"/>
            <a:ext cx="1332411" cy="7184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492240" y="4062549"/>
            <a:ext cx="2181730" cy="5225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75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69838"/>
            <a:ext cx="9404723" cy="905819"/>
          </a:xfrm>
        </p:spPr>
        <p:txBody>
          <a:bodyPr/>
          <a:lstStyle/>
          <a:p>
            <a:r>
              <a:rPr lang="en-US" dirty="0" smtClean="0"/>
              <a:t>SAMR Model Reflection</a:t>
            </a:r>
            <a:endParaRPr lang="en-US" dirty="0"/>
          </a:p>
        </p:txBody>
      </p:sp>
      <p:sp>
        <p:nvSpPr>
          <p:cNvPr id="3" name="Content Placeholder 2"/>
          <p:cNvSpPr>
            <a:spLocks noGrp="1"/>
          </p:cNvSpPr>
          <p:nvPr>
            <p:ph idx="1"/>
          </p:nvPr>
        </p:nvSpPr>
        <p:spPr>
          <a:xfrm>
            <a:off x="783772" y="1347524"/>
            <a:ext cx="10411098" cy="5275345"/>
          </a:xfrm>
        </p:spPr>
        <p:txBody>
          <a:bodyPr>
            <a:normAutofit fontScale="92500" lnSpcReduction="20000"/>
          </a:bodyPr>
          <a:lstStyle/>
          <a:p>
            <a:pPr marL="0" indent="0">
              <a:buNone/>
            </a:pPr>
            <a:r>
              <a:rPr lang="en-US" dirty="0" smtClean="0"/>
              <a:t>I started using Google Classroom 3 years ago.  When I started using it, I was at the Substitution level of SAMR.  I was using it for students to try doing an assignment a different way.  I would ask questions, assign worksheet questions with a story, or put up a survey.  Students were more engages as it was fun to do the assignment on technology vs paper and pencil.</a:t>
            </a:r>
          </a:p>
          <a:p>
            <a:pPr marL="0" indent="0">
              <a:buNone/>
            </a:pPr>
            <a:endParaRPr lang="en-US" dirty="0"/>
          </a:p>
          <a:p>
            <a:pPr marL="0" indent="0">
              <a:buNone/>
            </a:pPr>
            <a:r>
              <a:rPr lang="en-US" dirty="0" smtClean="0"/>
              <a:t>Over the last 3 years, I believe I have grown in my use of Google Classroom.  I am somewhere between the Augmentation and Modification levels of the SAMR model.  My students today still do some of the question and answering, but my classroom is now a place of collaboration and communication between students.  More assignments are community based and students can read and comment on others work. I have focused in on having student do more reading, writing, research, and reflection within Google Classroom.  This gives them the ability to share their thoughts with others and get real time feedback and make changes as needed.</a:t>
            </a:r>
          </a:p>
          <a:p>
            <a:pPr marL="0" indent="0">
              <a:buNone/>
            </a:pPr>
            <a:endParaRPr lang="en-US" dirty="0"/>
          </a:p>
          <a:p>
            <a:pPr marL="0" indent="0">
              <a:buNone/>
            </a:pPr>
            <a:r>
              <a:rPr lang="en-US" dirty="0" smtClean="0"/>
              <a:t>I believe with more time I will reach the Redefinition level.  I need to try to find ways of making the assignments more student centered.  And I believe this can be done if I utilize the links more effectively and have students reflect and question each other more.</a:t>
            </a:r>
            <a:endParaRPr lang="en-US" dirty="0"/>
          </a:p>
        </p:txBody>
      </p:sp>
    </p:spTree>
    <p:extLst>
      <p:ext uri="{BB962C8B-B14F-4D97-AF65-F5344CB8AC3E}">
        <p14:creationId xmlns:p14="http://schemas.microsoft.com/office/powerpoint/2010/main" val="117580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48215"/>
            <a:ext cx="9404723" cy="853568"/>
          </a:xfrm>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Google Classroom is an amazing tool for teachers and students.</a:t>
            </a:r>
          </a:p>
          <a:p>
            <a:pPr lvl="1"/>
            <a:r>
              <a:rPr lang="en-US" dirty="0"/>
              <a:t> Students love it because it is not paper/pencil and they get to utilize the technology in the room.</a:t>
            </a:r>
          </a:p>
          <a:p>
            <a:pPr lvl="1"/>
            <a:r>
              <a:rPr lang="en-US" dirty="0"/>
              <a:t>Teachers love it because all assignments are online and we can easily create assignments at any time</a:t>
            </a:r>
            <a:r>
              <a:rPr lang="en-US" dirty="0" smtClean="0"/>
              <a:t>.</a:t>
            </a:r>
          </a:p>
          <a:p>
            <a:r>
              <a:rPr lang="en-US" dirty="0" smtClean="0"/>
              <a:t>Google Classroom gets students excited about assignment and I have found I have better responses and turn in rates when assignments are online.</a:t>
            </a:r>
          </a:p>
          <a:p>
            <a:r>
              <a:rPr lang="en-US" dirty="0" smtClean="0"/>
              <a:t>Finally, Google Classroom is super easy to navigate and use and can be a great tool to use in your classroom.</a:t>
            </a:r>
          </a:p>
          <a:p>
            <a:pPr marL="457200" lvl="1" indent="0">
              <a:buNone/>
            </a:pPr>
            <a:endParaRPr lang="en-US" dirty="0"/>
          </a:p>
        </p:txBody>
      </p:sp>
    </p:spTree>
    <p:extLst>
      <p:ext uri="{BB962C8B-B14F-4D97-AF65-F5344CB8AC3E}">
        <p14:creationId xmlns:p14="http://schemas.microsoft.com/office/powerpoint/2010/main" val="2438305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3568"/>
          </a:xfrm>
        </p:spPr>
        <p:txBody>
          <a:bodyPr/>
          <a:lstStyle/>
          <a:p>
            <a:r>
              <a:rPr lang="en-US" dirty="0" smtClean="0"/>
              <a:t>What is Google Classroom?</a:t>
            </a:r>
            <a:endParaRPr lang="en-US" dirty="0"/>
          </a:p>
        </p:txBody>
      </p:sp>
      <p:sp>
        <p:nvSpPr>
          <p:cNvPr id="5" name="Content Placeholder 4"/>
          <p:cNvSpPr>
            <a:spLocks noGrp="1"/>
          </p:cNvSpPr>
          <p:nvPr>
            <p:ph idx="1"/>
          </p:nvPr>
        </p:nvSpPr>
        <p:spPr>
          <a:xfrm>
            <a:off x="875201" y="1306286"/>
            <a:ext cx="10672365" cy="5329645"/>
          </a:xfrm>
        </p:spPr>
        <p:txBody>
          <a:bodyPr>
            <a:normAutofit lnSpcReduction="10000"/>
          </a:bodyPr>
          <a:lstStyle/>
          <a:p>
            <a:r>
              <a:rPr lang="en-US" dirty="0" smtClean="0"/>
              <a:t>Google Classroom is a web-based centered created within your Google Drive account.</a:t>
            </a:r>
          </a:p>
          <a:p>
            <a:r>
              <a:rPr lang="en-US" dirty="0" smtClean="0"/>
              <a:t>Google Classroom is a tool teachers  can use to create an online paperless environment for students to utilize for many things. </a:t>
            </a:r>
          </a:p>
          <a:p>
            <a:pPr lvl="1"/>
            <a:r>
              <a:rPr lang="en-US" dirty="0" smtClean="0"/>
              <a:t>Writing </a:t>
            </a:r>
            <a:r>
              <a:rPr lang="en-US" dirty="0"/>
              <a:t>and reflecting assignments</a:t>
            </a:r>
          </a:p>
          <a:p>
            <a:pPr lvl="1"/>
            <a:r>
              <a:rPr lang="en-US" dirty="0"/>
              <a:t>Questions and surveys</a:t>
            </a:r>
          </a:p>
          <a:p>
            <a:pPr lvl="1"/>
            <a:r>
              <a:rPr lang="en-US" dirty="0"/>
              <a:t>Video reviews</a:t>
            </a:r>
          </a:p>
          <a:p>
            <a:pPr lvl="1"/>
            <a:r>
              <a:rPr lang="en-US" dirty="0"/>
              <a:t>Articles or stories for </a:t>
            </a:r>
            <a:r>
              <a:rPr lang="en-US" dirty="0" smtClean="0"/>
              <a:t>reading</a:t>
            </a:r>
          </a:p>
          <a:p>
            <a:pPr lvl="1"/>
            <a:r>
              <a:rPr lang="en-US" dirty="0" smtClean="0"/>
              <a:t>Assessment</a:t>
            </a:r>
          </a:p>
          <a:p>
            <a:r>
              <a:rPr lang="en-US" dirty="0" smtClean="0"/>
              <a:t>Google Classroom is an environment students can use in many ways.</a:t>
            </a:r>
          </a:p>
          <a:p>
            <a:pPr lvl="1"/>
            <a:r>
              <a:rPr lang="en-US" dirty="0" smtClean="0"/>
              <a:t>Completing assignments</a:t>
            </a:r>
          </a:p>
          <a:p>
            <a:pPr lvl="1"/>
            <a:r>
              <a:rPr lang="en-US" dirty="0" smtClean="0"/>
              <a:t>Reflection and writing</a:t>
            </a:r>
          </a:p>
          <a:p>
            <a:pPr lvl="1"/>
            <a:r>
              <a:rPr lang="en-US" dirty="0" smtClean="0"/>
              <a:t>Taking surveys</a:t>
            </a:r>
          </a:p>
          <a:p>
            <a:pPr lvl="1"/>
            <a:r>
              <a:rPr lang="en-US" dirty="0" smtClean="0"/>
              <a:t>Collaborating and communicating with other students</a:t>
            </a:r>
          </a:p>
          <a:p>
            <a:pPr lvl="1"/>
            <a:endParaRPr lang="en-US" dirty="0"/>
          </a:p>
        </p:txBody>
      </p:sp>
    </p:spTree>
    <p:extLst>
      <p:ext uri="{BB962C8B-B14F-4D97-AF65-F5344CB8AC3E}">
        <p14:creationId xmlns:p14="http://schemas.microsoft.com/office/powerpoint/2010/main" val="2022884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004" y="266981"/>
            <a:ext cx="9404723" cy="892756"/>
          </a:xfrm>
        </p:spPr>
        <p:txBody>
          <a:bodyPr/>
          <a:lstStyle/>
          <a:p>
            <a:r>
              <a:rPr lang="en-US" dirty="0" smtClean="0"/>
              <a:t>First Steps:</a:t>
            </a:r>
            <a:endParaRPr lang="en-US" dirty="0"/>
          </a:p>
        </p:txBody>
      </p:sp>
      <p:pic>
        <p:nvPicPr>
          <p:cNvPr id="4" name="Content Placeholder 3"/>
          <p:cNvPicPr>
            <a:picLocks noGrp="1" noChangeAspect="1"/>
          </p:cNvPicPr>
          <p:nvPr>
            <p:ph idx="1"/>
          </p:nvPr>
        </p:nvPicPr>
        <p:blipFill>
          <a:blip r:embed="rId2"/>
          <a:stretch>
            <a:fillRect/>
          </a:stretch>
        </p:blipFill>
        <p:spPr>
          <a:xfrm>
            <a:off x="262550" y="2357030"/>
            <a:ext cx="1435621" cy="3573507"/>
          </a:xfrm>
          <a:prstGeom prst="rect">
            <a:avLst/>
          </a:prstGeom>
        </p:spPr>
      </p:pic>
      <p:pic>
        <p:nvPicPr>
          <p:cNvPr id="7" name="Picture 6"/>
          <p:cNvPicPr>
            <a:picLocks noChangeAspect="1"/>
          </p:cNvPicPr>
          <p:nvPr/>
        </p:nvPicPr>
        <p:blipFill>
          <a:blip r:embed="rId3"/>
          <a:stretch>
            <a:fillRect/>
          </a:stretch>
        </p:blipFill>
        <p:spPr>
          <a:xfrm>
            <a:off x="1698171" y="2357030"/>
            <a:ext cx="7471955" cy="3573507"/>
          </a:xfrm>
          <a:prstGeom prst="rect">
            <a:avLst/>
          </a:prstGeom>
        </p:spPr>
      </p:pic>
      <p:pic>
        <p:nvPicPr>
          <p:cNvPr id="6" name="Picture 5"/>
          <p:cNvPicPr>
            <a:picLocks noChangeAspect="1"/>
          </p:cNvPicPr>
          <p:nvPr/>
        </p:nvPicPr>
        <p:blipFill>
          <a:blip r:embed="rId4"/>
          <a:stretch>
            <a:fillRect/>
          </a:stretch>
        </p:blipFill>
        <p:spPr>
          <a:xfrm>
            <a:off x="1698171" y="3277825"/>
            <a:ext cx="6805749" cy="2652712"/>
          </a:xfrm>
          <a:prstGeom prst="rect">
            <a:avLst/>
          </a:prstGeom>
        </p:spPr>
      </p:pic>
      <p:sp>
        <p:nvSpPr>
          <p:cNvPr id="9" name="TextBox 8"/>
          <p:cNvSpPr txBox="1"/>
          <p:nvPr/>
        </p:nvSpPr>
        <p:spPr>
          <a:xfrm>
            <a:off x="798127" y="1159737"/>
            <a:ext cx="10122422" cy="923330"/>
          </a:xfrm>
          <a:prstGeom prst="rect">
            <a:avLst/>
          </a:prstGeom>
          <a:noFill/>
        </p:spPr>
        <p:txBody>
          <a:bodyPr wrap="square" rtlCol="0">
            <a:spAutoFit/>
          </a:bodyPr>
          <a:lstStyle/>
          <a:p>
            <a:r>
              <a:rPr lang="en-US" dirty="0" smtClean="0"/>
              <a:t>You will need to log into your Google Drive account.  If you do not have a Google account you will need to create one.  Below is what a Google Drive account may look like. </a:t>
            </a:r>
            <a:endParaRPr lang="en-US" dirty="0"/>
          </a:p>
        </p:txBody>
      </p:sp>
      <p:sp>
        <p:nvSpPr>
          <p:cNvPr id="10" name="TextBox 9"/>
          <p:cNvSpPr txBox="1"/>
          <p:nvPr/>
        </p:nvSpPr>
        <p:spPr>
          <a:xfrm>
            <a:off x="9534593" y="2860766"/>
            <a:ext cx="2142308" cy="2031325"/>
          </a:xfrm>
          <a:prstGeom prst="rect">
            <a:avLst/>
          </a:prstGeom>
          <a:noFill/>
        </p:spPr>
        <p:txBody>
          <a:bodyPr wrap="square" rtlCol="0">
            <a:spAutoFit/>
          </a:bodyPr>
          <a:lstStyle/>
          <a:p>
            <a:r>
              <a:rPr lang="en-US" dirty="0" smtClean="0"/>
              <a:t>To get to Google Classroom click on the waffle called Google Apps in the top right corner of your Drive.</a:t>
            </a:r>
            <a:endParaRPr lang="en-US" dirty="0"/>
          </a:p>
        </p:txBody>
      </p:sp>
      <p:cxnSp>
        <p:nvCxnSpPr>
          <p:cNvPr id="12" name="Straight Arrow Connector 11"/>
          <p:cNvCxnSpPr/>
          <p:nvPr/>
        </p:nvCxnSpPr>
        <p:spPr>
          <a:xfrm flipH="1" flipV="1">
            <a:off x="7980113" y="2653096"/>
            <a:ext cx="1554480" cy="610714"/>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549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86845" y="1466608"/>
            <a:ext cx="5316584" cy="4816626"/>
          </a:xfrm>
        </p:spPr>
        <p:txBody>
          <a:bodyPr>
            <a:normAutofit/>
          </a:bodyPr>
          <a:lstStyle/>
          <a:p>
            <a:pPr marL="0" indent="0">
              <a:buNone/>
            </a:pPr>
            <a:r>
              <a:rPr lang="en-US" dirty="0" smtClean="0"/>
              <a:t>When you click on the waffle, a drop down box expands.</a:t>
            </a:r>
          </a:p>
          <a:p>
            <a:pPr marL="0" indent="0">
              <a:buNone/>
            </a:pPr>
            <a:endParaRPr lang="en-US" dirty="0"/>
          </a:p>
          <a:p>
            <a:pPr marL="0" indent="0">
              <a:buNone/>
            </a:pPr>
            <a:endParaRPr lang="en-US" dirty="0" smtClean="0"/>
          </a:p>
          <a:p>
            <a:pPr marL="0" indent="0">
              <a:buNone/>
            </a:pPr>
            <a:r>
              <a:rPr lang="en-US" dirty="0" smtClean="0"/>
              <a:t>There are many apps within Google Drive.  You will need to select the Classroom App.</a:t>
            </a:r>
            <a:endParaRPr lang="en-US" dirty="0"/>
          </a:p>
        </p:txBody>
      </p:sp>
      <p:pic>
        <p:nvPicPr>
          <p:cNvPr id="10" name="Picture 9"/>
          <p:cNvPicPr>
            <a:picLocks noChangeAspect="1"/>
          </p:cNvPicPr>
          <p:nvPr/>
        </p:nvPicPr>
        <p:blipFill>
          <a:blip r:embed="rId2"/>
          <a:stretch>
            <a:fillRect/>
          </a:stretch>
        </p:blipFill>
        <p:spPr>
          <a:xfrm>
            <a:off x="1575707" y="767579"/>
            <a:ext cx="3162300" cy="5610225"/>
          </a:xfrm>
          <a:prstGeom prst="rect">
            <a:avLst/>
          </a:prstGeom>
        </p:spPr>
      </p:pic>
      <p:cxnSp>
        <p:nvCxnSpPr>
          <p:cNvPr id="12" name="Straight Arrow Connector 11"/>
          <p:cNvCxnSpPr/>
          <p:nvPr/>
        </p:nvCxnSpPr>
        <p:spPr>
          <a:xfrm flipH="1" flipV="1">
            <a:off x="3200400" y="1123406"/>
            <a:ext cx="2625634" cy="5617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599510" y="3030583"/>
            <a:ext cx="3187335" cy="5617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02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6068" y="1634356"/>
            <a:ext cx="2638697" cy="4659560"/>
          </a:xfrm>
        </p:spPr>
        <p:txBody>
          <a:bodyPr>
            <a:normAutofit lnSpcReduction="10000"/>
          </a:bodyPr>
          <a:lstStyle/>
          <a:p>
            <a:pPr marL="0" indent="0">
              <a:buNone/>
            </a:pPr>
            <a:r>
              <a:rPr lang="en-US" dirty="0" smtClean="0"/>
              <a:t/>
            </a:r>
            <a:br>
              <a:rPr lang="en-US" dirty="0" smtClean="0"/>
            </a:br>
            <a:r>
              <a:rPr lang="en-US" dirty="0" smtClean="0"/>
              <a:t>To create a new class or join a class you need to click on the “+” (Create or Join a class) button. You can create as many as you need.</a:t>
            </a:r>
            <a:br>
              <a:rPr lang="en-US" dirty="0" smtClean="0"/>
            </a:br>
            <a:r>
              <a:rPr lang="en-US" dirty="0" smtClean="0"/>
              <a:t/>
            </a:r>
            <a:br>
              <a:rPr lang="en-US" dirty="0" smtClean="0"/>
            </a:br>
            <a:r>
              <a:rPr lang="en-US" dirty="0" smtClean="0"/>
              <a:t>To enter a class you have already joined or created, click on the actual class.</a:t>
            </a:r>
          </a:p>
        </p:txBody>
      </p:sp>
      <p:sp>
        <p:nvSpPr>
          <p:cNvPr id="5" name="TextBox 4"/>
          <p:cNvSpPr txBox="1"/>
          <p:nvPr/>
        </p:nvSpPr>
        <p:spPr>
          <a:xfrm>
            <a:off x="548638" y="730330"/>
            <a:ext cx="9020403" cy="646331"/>
          </a:xfrm>
          <a:prstGeom prst="rect">
            <a:avLst/>
          </a:prstGeom>
          <a:noFill/>
        </p:spPr>
        <p:txBody>
          <a:bodyPr wrap="square" rtlCol="0">
            <a:spAutoFit/>
          </a:bodyPr>
          <a:lstStyle/>
          <a:p>
            <a:r>
              <a:rPr lang="en-US" dirty="0" smtClean="0"/>
              <a:t>Below is a sample of the screen you will see after entering the Classroom App.  If you have classes already set up, you will see them listed on this page.</a:t>
            </a:r>
            <a:endParaRPr lang="en-US" dirty="0"/>
          </a:p>
        </p:txBody>
      </p:sp>
      <p:pic>
        <p:nvPicPr>
          <p:cNvPr id="12" name="Picture 11"/>
          <p:cNvPicPr>
            <a:picLocks noChangeAspect="1"/>
          </p:cNvPicPr>
          <p:nvPr/>
        </p:nvPicPr>
        <p:blipFill>
          <a:blip r:embed="rId2"/>
          <a:stretch>
            <a:fillRect/>
          </a:stretch>
        </p:blipFill>
        <p:spPr>
          <a:xfrm>
            <a:off x="111034" y="1820330"/>
            <a:ext cx="9052559" cy="4287611"/>
          </a:xfrm>
          <a:prstGeom prst="rect">
            <a:avLst/>
          </a:prstGeom>
        </p:spPr>
      </p:pic>
      <p:cxnSp>
        <p:nvCxnSpPr>
          <p:cNvPr id="11" name="Straight Arrow Connector 10"/>
          <p:cNvCxnSpPr/>
          <p:nvPr/>
        </p:nvCxnSpPr>
        <p:spPr>
          <a:xfrm flipH="1" flipV="1">
            <a:off x="4637314" y="3696789"/>
            <a:ext cx="4728754" cy="14630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438609" y="2405949"/>
            <a:ext cx="927459" cy="5854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909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78174" y="1187512"/>
            <a:ext cx="2872604" cy="1730812"/>
          </a:xfrm>
          <a:prstGeom prst="rect">
            <a:avLst/>
          </a:prstGeom>
        </p:spPr>
      </p:pic>
      <p:sp>
        <p:nvSpPr>
          <p:cNvPr id="2" name="Title 1"/>
          <p:cNvSpPr>
            <a:spLocks noGrp="1"/>
          </p:cNvSpPr>
          <p:nvPr>
            <p:ph type="title"/>
          </p:nvPr>
        </p:nvSpPr>
        <p:spPr>
          <a:xfrm>
            <a:off x="627552" y="235306"/>
            <a:ext cx="9404723" cy="931945"/>
          </a:xfrm>
        </p:spPr>
        <p:txBody>
          <a:bodyPr/>
          <a:lstStyle/>
          <a:p>
            <a:r>
              <a:rPr lang="en-US" dirty="0" smtClean="0"/>
              <a:t>How to create a Class…</a:t>
            </a:r>
            <a:endParaRPr lang="en-US" dirty="0"/>
          </a:p>
        </p:txBody>
      </p:sp>
      <p:sp>
        <p:nvSpPr>
          <p:cNvPr id="3" name="Content Placeholder 2"/>
          <p:cNvSpPr>
            <a:spLocks noGrp="1"/>
          </p:cNvSpPr>
          <p:nvPr>
            <p:ph idx="1"/>
          </p:nvPr>
        </p:nvSpPr>
        <p:spPr>
          <a:xfrm>
            <a:off x="8477795" y="1502230"/>
            <a:ext cx="3108960" cy="5128394"/>
          </a:xfrm>
        </p:spPr>
        <p:txBody>
          <a:bodyPr>
            <a:normAutofit fontScale="92500" lnSpcReduction="20000"/>
          </a:bodyPr>
          <a:lstStyle/>
          <a:p>
            <a:pPr marL="0" indent="0">
              <a:buNone/>
            </a:pPr>
            <a:r>
              <a:rPr lang="en-US" dirty="0" smtClean="0"/>
              <a:t>To create a new class you need to select the “Create class” option under the “+”.</a:t>
            </a:r>
          </a:p>
          <a:p>
            <a:pPr marL="0" indent="0">
              <a:buNone/>
            </a:pPr>
            <a:r>
              <a:rPr lang="en-US" dirty="0"/>
              <a:t/>
            </a:r>
            <a:br>
              <a:rPr lang="en-US" dirty="0"/>
            </a:br>
            <a:r>
              <a:rPr lang="en-US" dirty="0" smtClean="0"/>
              <a:t>The system will then have you enter information about the class:</a:t>
            </a:r>
          </a:p>
          <a:p>
            <a:r>
              <a:rPr lang="en-US" dirty="0" smtClean="0"/>
              <a:t>Class Name</a:t>
            </a:r>
          </a:p>
          <a:p>
            <a:r>
              <a:rPr lang="en-US" dirty="0" smtClean="0"/>
              <a:t>Section</a:t>
            </a:r>
          </a:p>
          <a:p>
            <a:r>
              <a:rPr lang="en-US" dirty="0" smtClean="0"/>
              <a:t>Subject</a:t>
            </a:r>
          </a:p>
          <a:p>
            <a:r>
              <a:rPr lang="en-US" dirty="0" smtClean="0"/>
              <a:t>Room</a:t>
            </a:r>
          </a:p>
          <a:p>
            <a:pPr marL="0" indent="0">
              <a:buNone/>
            </a:pPr>
            <a:r>
              <a:rPr lang="en-US" dirty="0"/>
              <a:t/>
            </a:r>
            <a:br>
              <a:rPr lang="en-US" dirty="0"/>
            </a:br>
            <a:r>
              <a:rPr lang="en-US" dirty="0" smtClean="0"/>
              <a:t>Click “Create” when you are ready to create your new class.</a:t>
            </a:r>
          </a:p>
          <a:p>
            <a:endParaRPr lang="en-US" dirty="0"/>
          </a:p>
        </p:txBody>
      </p:sp>
      <p:pic>
        <p:nvPicPr>
          <p:cNvPr id="4" name="Picture 3"/>
          <p:cNvPicPr>
            <a:picLocks noChangeAspect="1"/>
          </p:cNvPicPr>
          <p:nvPr/>
        </p:nvPicPr>
        <p:blipFill>
          <a:blip r:embed="rId3"/>
          <a:stretch>
            <a:fillRect/>
          </a:stretch>
        </p:blipFill>
        <p:spPr>
          <a:xfrm>
            <a:off x="505668" y="2661871"/>
            <a:ext cx="5630092" cy="3968753"/>
          </a:xfrm>
          <a:prstGeom prst="rect">
            <a:avLst/>
          </a:prstGeom>
        </p:spPr>
      </p:pic>
      <p:cxnSp>
        <p:nvCxnSpPr>
          <p:cNvPr id="8" name="Straight Arrow Connector 7"/>
          <p:cNvCxnSpPr/>
          <p:nvPr/>
        </p:nvCxnSpPr>
        <p:spPr>
          <a:xfrm flipH="1">
            <a:off x="6635931" y="2052918"/>
            <a:ext cx="1860423" cy="1155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847703" y="3775166"/>
            <a:ext cx="5648652" cy="21288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449977" y="4349931"/>
            <a:ext cx="7046377" cy="7837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449977" y="4646247"/>
            <a:ext cx="7027818" cy="4221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345474" y="5098266"/>
            <a:ext cx="7150880" cy="60725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995851" y="5852160"/>
            <a:ext cx="2481945" cy="4934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737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1704" y="1072697"/>
            <a:ext cx="8725989" cy="3911211"/>
          </a:xfrm>
          <a:prstGeom prst="rect">
            <a:avLst/>
          </a:prstGeom>
        </p:spPr>
      </p:pic>
      <p:sp>
        <p:nvSpPr>
          <p:cNvPr id="6" name="Content Placeholder 5"/>
          <p:cNvSpPr>
            <a:spLocks noGrp="1"/>
          </p:cNvSpPr>
          <p:nvPr>
            <p:ph idx="1"/>
          </p:nvPr>
        </p:nvSpPr>
        <p:spPr>
          <a:xfrm>
            <a:off x="561704" y="5172272"/>
            <a:ext cx="5277394" cy="1310639"/>
          </a:xfrm>
        </p:spPr>
        <p:txBody>
          <a:bodyPr/>
          <a:lstStyle/>
          <a:p>
            <a:pPr marL="0" indent="0">
              <a:buNone/>
            </a:pPr>
            <a:r>
              <a:rPr lang="en-US" dirty="0" smtClean="0"/>
              <a:t>Your Stream page will have the class code you will need to provide to your students so they can join your class. </a:t>
            </a:r>
            <a:endParaRPr lang="en-US" dirty="0"/>
          </a:p>
        </p:txBody>
      </p:sp>
      <p:sp>
        <p:nvSpPr>
          <p:cNvPr id="7" name="TextBox 6"/>
          <p:cNvSpPr txBox="1"/>
          <p:nvPr/>
        </p:nvSpPr>
        <p:spPr>
          <a:xfrm>
            <a:off x="10045337" y="1541418"/>
            <a:ext cx="1885408" cy="2585323"/>
          </a:xfrm>
          <a:prstGeom prst="rect">
            <a:avLst/>
          </a:prstGeom>
          <a:noFill/>
        </p:spPr>
        <p:txBody>
          <a:bodyPr wrap="square" rtlCol="0">
            <a:spAutoFit/>
          </a:bodyPr>
          <a:lstStyle/>
          <a:p>
            <a:r>
              <a:rPr lang="en-US" dirty="0" smtClean="0"/>
              <a:t>Your new class is now set up and you will see your Stream Page.  This is where you will communicate with your class.</a:t>
            </a:r>
            <a:endParaRPr lang="en-US" dirty="0"/>
          </a:p>
        </p:txBody>
      </p:sp>
      <p:sp>
        <p:nvSpPr>
          <p:cNvPr id="8" name="Content Placeholder 5"/>
          <p:cNvSpPr txBox="1">
            <a:spLocks/>
          </p:cNvSpPr>
          <p:nvPr/>
        </p:nvSpPr>
        <p:spPr>
          <a:xfrm>
            <a:off x="6109064" y="5017695"/>
            <a:ext cx="5473337" cy="16197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smtClean="0"/>
              <a:t>You can select a theme or upload a photo for you class.  This will be seen by students and can help make it easier to identify the class they need to select when logging in (if they have more than 1). </a:t>
            </a:r>
            <a:endParaRPr lang="en-US" dirty="0"/>
          </a:p>
        </p:txBody>
      </p:sp>
      <p:cxnSp>
        <p:nvCxnSpPr>
          <p:cNvPr id="10" name="Straight Arrow Connector 9"/>
          <p:cNvCxnSpPr/>
          <p:nvPr/>
        </p:nvCxnSpPr>
        <p:spPr>
          <a:xfrm flipH="1" flipV="1">
            <a:off x="4624251" y="1390685"/>
            <a:ext cx="5316583" cy="8621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259874" y="2508069"/>
            <a:ext cx="185060" cy="269496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772399" y="3143787"/>
            <a:ext cx="418013" cy="18865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943600" y="3595143"/>
            <a:ext cx="4101737" cy="1726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391886" y="140752"/>
            <a:ext cx="9404723" cy="931945"/>
          </a:xfrm>
        </p:spPr>
        <p:txBody>
          <a:bodyPr/>
          <a:lstStyle/>
          <a:p>
            <a:r>
              <a:rPr lang="en-US" dirty="0" smtClean="0"/>
              <a:t>Sections within Class: Stream</a:t>
            </a:r>
            <a:endParaRPr lang="en-US" dirty="0"/>
          </a:p>
        </p:txBody>
      </p:sp>
    </p:spTree>
    <p:extLst>
      <p:ext uri="{BB962C8B-B14F-4D97-AF65-F5344CB8AC3E}">
        <p14:creationId xmlns:p14="http://schemas.microsoft.com/office/powerpoint/2010/main" val="2600298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016" y="1337522"/>
            <a:ext cx="9788026" cy="4919586"/>
          </a:xfrm>
          <a:prstGeom prst="rect">
            <a:avLst/>
          </a:prstGeom>
        </p:spPr>
      </p:pic>
      <p:sp>
        <p:nvSpPr>
          <p:cNvPr id="5" name="TextBox 4"/>
          <p:cNvSpPr txBox="1"/>
          <p:nvPr/>
        </p:nvSpPr>
        <p:spPr>
          <a:xfrm>
            <a:off x="10241280" y="2063931"/>
            <a:ext cx="1833154" cy="3970318"/>
          </a:xfrm>
          <a:prstGeom prst="rect">
            <a:avLst/>
          </a:prstGeom>
          <a:noFill/>
        </p:spPr>
        <p:txBody>
          <a:bodyPr wrap="square" rtlCol="0">
            <a:spAutoFit/>
          </a:bodyPr>
          <a:lstStyle/>
          <a:p>
            <a:r>
              <a:rPr lang="en-US" dirty="0" smtClean="0"/>
              <a:t>The Classwork page is where you will assign work to your students.</a:t>
            </a:r>
          </a:p>
          <a:p>
            <a:endParaRPr lang="en-US" dirty="0"/>
          </a:p>
          <a:p>
            <a:r>
              <a:rPr lang="en-US" dirty="0" smtClean="0"/>
              <a:t>You will create all assignments from this section.</a:t>
            </a:r>
          </a:p>
          <a:p>
            <a:endParaRPr lang="en-US" dirty="0"/>
          </a:p>
          <a:p>
            <a:endParaRPr lang="en-US" dirty="0" smtClean="0"/>
          </a:p>
          <a:p>
            <a:endParaRPr lang="en-US" dirty="0"/>
          </a:p>
        </p:txBody>
      </p:sp>
      <p:cxnSp>
        <p:nvCxnSpPr>
          <p:cNvPr id="7" name="Straight Arrow Connector 6"/>
          <p:cNvCxnSpPr/>
          <p:nvPr/>
        </p:nvCxnSpPr>
        <p:spPr>
          <a:xfrm flipH="1" flipV="1">
            <a:off x="5408023" y="1685109"/>
            <a:ext cx="4833257" cy="11103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301016" y="237495"/>
            <a:ext cx="9404723" cy="931945"/>
          </a:xfrm>
        </p:spPr>
        <p:txBody>
          <a:bodyPr/>
          <a:lstStyle/>
          <a:p>
            <a:r>
              <a:rPr lang="en-US" dirty="0" smtClean="0"/>
              <a:t>Sections within Class: Classwork</a:t>
            </a:r>
            <a:endParaRPr lang="en-US" dirty="0"/>
          </a:p>
        </p:txBody>
      </p:sp>
      <p:cxnSp>
        <p:nvCxnSpPr>
          <p:cNvPr id="15" name="Straight Arrow Connector 14"/>
          <p:cNvCxnSpPr/>
          <p:nvPr/>
        </p:nvCxnSpPr>
        <p:spPr>
          <a:xfrm flipH="1" flipV="1">
            <a:off x="5195029" y="3030583"/>
            <a:ext cx="5046251" cy="142385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51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6880" y="1575435"/>
            <a:ext cx="2525647" cy="2408736"/>
          </a:xfrm>
        </p:spPr>
        <p:txBody>
          <a:bodyPr/>
          <a:lstStyle/>
          <a:p>
            <a:pPr marL="0" indent="0">
              <a:buNone/>
            </a:pPr>
            <a:r>
              <a:rPr lang="en-US" dirty="0" smtClean="0"/>
              <a:t>The People section shows who is part of the class.  When you are first creating the class you will be the only person listed.</a:t>
            </a:r>
          </a:p>
        </p:txBody>
      </p:sp>
      <p:pic>
        <p:nvPicPr>
          <p:cNvPr id="4" name="Picture 3"/>
          <p:cNvPicPr>
            <a:picLocks noChangeAspect="1"/>
          </p:cNvPicPr>
          <p:nvPr/>
        </p:nvPicPr>
        <p:blipFill>
          <a:blip r:embed="rId2"/>
          <a:stretch>
            <a:fillRect/>
          </a:stretch>
        </p:blipFill>
        <p:spPr>
          <a:xfrm>
            <a:off x="156754" y="1575435"/>
            <a:ext cx="8974184" cy="4315914"/>
          </a:xfrm>
          <a:prstGeom prst="rect">
            <a:avLst/>
          </a:prstGeom>
        </p:spPr>
      </p:pic>
      <p:sp>
        <p:nvSpPr>
          <p:cNvPr id="5" name="Title 1"/>
          <p:cNvSpPr>
            <a:spLocks noGrp="1"/>
          </p:cNvSpPr>
          <p:nvPr>
            <p:ph type="title"/>
          </p:nvPr>
        </p:nvSpPr>
        <p:spPr>
          <a:xfrm>
            <a:off x="301016" y="237495"/>
            <a:ext cx="9404723" cy="931945"/>
          </a:xfrm>
        </p:spPr>
        <p:txBody>
          <a:bodyPr/>
          <a:lstStyle/>
          <a:p>
            <a:r>
              <a:rPr lang="en-US" dirty="0" smtClean="0"/>
              <a:t>Sections within Class: People</a:t>
            </a:r>
            <a:endParaRPr lang="en-US" dirty="0"/>
          </a:p>
        </p:txBody>
      </p:sp>
      <p:sp>
        <p:nvSpPr>
          <p:cNvPr id="6" name="Content Placeholder 2"/>
          <p:cNvSpPr txBox="1">
            <a:spLocks/>
          </p:cNvSpPr>
          <p:nvPr/>
        </p:nvSpPr>
        <p:spPr>
          <a:xfrm>
            <a:off x="9326880" y="4092213"/>
            <a:ext cx="2525647" cy="24087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dirty="0" smtClean="0"/>
              <a:t>Students need to be added by either:</a:t>
            </a:r>
          </a:p>
          <a:p>
            <a:r>
              <a:rPr lang="en-US" dirty="0" smtClean="0"/>
              <a:t>Inviting them</a:t>
            </a:r>
          </a:p>
          <a:p>
            <a:r>
              <a:rPr lang="en-US" dirty="0" smtClean="0"/>
              <a:t>Giving them the class code.</a:t>
            </a:r>
            <a:endParaRPr lang="en-US" dirty="0" smtClean="0"/>
          </a:p>
        </p:txBody>
      </p:sp>
      <p:cxnSp>
        <p:nvCxnSpPr>
          <p:cNvPr id="8" name="Straight Arrow Connector 7"/>
          <p:cNvCxnSpPr/>
          <p:nvPr/>
        </p:nvCxnSpPr>
        <p:spPr>
          <a:xfrm flipH="1" flipV="1">
            <a:off x="5708470" y="1933303"/>
            <a:ext cx="3618410" cy="4640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40034" y="2428352"/>
            <a:ext cx="5786846" cy="6022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flipV="1">
            <a:off x="7067006" y="3883500"/>
            <a:ext cx="2259874" cy="141308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551714" y="4748034"/>
            <a:ext cx="3775167" cy="9675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62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246</TotalTime>
  <Words>968</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Google Classroom</vt:lpstr>
      <vt:lpstr>What is Google Classroom?</vt:lpstr>
      <vt:lpstr>First Steps:</vt:lpstr>
      <vt:lpstr>PowerPoint Presentation</vt:lpstr>
      <vt:lpstr>PowerPoint Presentation</vt:lpstr>
      <vt:lpstr>How to create a Class…</vt:lpstr>
      <vt:lpstr>Sections within Class: Stream</vt:lpstr>
      <vt:lpstr>Sections within Class: Classwork</vt:lpstr>
      <vt:lpstr>Sections within Class: People</vt:lpstr>
      <vt:lpstr>Creating a New Assignment</vt:lpstr>
      <vt:lpstr>Students:</vt:lpstr>
      <vt:lpstr>Assignments:</vt:lpstr>
      <vt:lpstr>SAMR Model Reflection</vt:lpstr>
      <vt:lpstr>Final Thoughts</vt:lpstr>
    </vt:vector>
  </TitlesOfParts>
  <Company>Bismarck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Classroom</dc:title>
  <dc:creator>Cindy Allen</dc:creator>
  <cp:lastModifiedBy>Cindy Allen</cp:lastModifiedBy>
  <cp:revision>29</cp:revision>
  <dcterms:created xsi:type="dcterms:W3CDTF">2019-06-27T13:03:08Z</dcterms:created>
  <dcterms:modified xsi:type="dcterms:W3CDTF">2019-06-27T19:29:49Z</dcterms:modified>
</cp:coreProperties>
</file>