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979" autoAdjust="0"/>
  </p:normalViewPr>
  <p:slideViewPr>
    <p:cSldViewPr snapToGrid="0">
      <p:cViewPr varScale="1">
        <p:scale>
          <a:sx n="66" d="100"/>
          <a:sy n="66" d="100"/>
        </p:scale>
        <p:origin x="4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6/29/2019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tican.va/various/basiliche/sm_maggiore/vr_tour/Media/VR/St_Mary_Nave1/index.html" TargetMode="External"/><Relationship Id="rId2" Type="http://schemas.openxmlformats.org/officeDocument/2006/relationships/hyperlink" Target="http://www.vatican.va/various/basiliche/sm_maggiore/vr_tour/Media/VR/St_Mary_Nave2/index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vatican.va/various/basiliche/sm_maggiore/vr_tour/index-en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Virtual Field Trip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8678" y="4682062"/>
            <a:ext cx="9070848" cy="4572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Sr. Mary David Klocek, OP</a:t>
            </a:r>
          </a:p>
          <a:p>
            <a:r>
              <a:rPr lang="en-US" dirty="0" smtClean="0"/>
              <a:t>EDU 620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0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And turn around, inside, pointing out different architectural or religious features…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6800" y="2476072"/>
            <a:ext cx="10058400" cy="3558968"/>
          </a:xfrm>
        </p:spPr>
        <p:txBody>
          <a:bodyPr/>
          <a:lstStyle/>
          <a:p>
            <a:r>
              <a:rPr lang="en-US" sz="2500" dirty="0" smtClean="0"/>
              <a:t>Cosmatesque mosaic flooring….Click on link and rotate downward: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www.vatican.va/various/basiliche/sm_maggiore/vr_tour/Media/VR/St_Mary_Nave2/index.html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sz="2500" dirty="0" smtClean="0"/>
              <a:t>Click &amp; view:  Structure above the main altar: </a:t>
            </a:r>
            <a:r>
              <a:rPr lang="en-US" sz="2500" dirty="0" err="1" smtClean="0"/>
              <a:t>Baldachhino</a:t>
            </a:r>
            <a:r>
              <a:rPr lang="en-US" sz="2500" dirty="0" smtClean="0"/>
              <a:t>, held up on pillars of very rare</a:t>
            </a:r>
            <a:r>
              <a:rPr lang="en-US" sz="2500" dirty="0" smtClean="0">
                <a:solidFill>
                  <a:srgbClr val="C00000"/>
                </a:solidFill>
              </a:rPr>
              <a:t> red porphyry: </a:t>
            </a:r>
            <a:r>
              <a:rPr lang="en-US" dirty="0">
                <a:hlinkClick r:id="rId3"/>
              </a:rPr>
              <a:t>http://www.vatican.va/various/basiliche/sm_maggiore/vr_tour/Media/VR/St_Mary_Nave1/index.html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But, then, there is no substitute for what the teacher personally brings…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375" y="2122785"/>
            <a:ext cx="3895420" cy="3931920"/>
          </a:xfrm>
        </p:spPr>
        <p:txBody>
          <a:bodyPr/>
          <a:lstStyle/>
          <a:p>
            <a:r>
              <a:rPr lang="en-US" dirty="0" smtClean="0"/>
              <a:t>It is a strange oversight that this tour, although giving a great view especially of the interior of this major basilica, fails to mention one of its main attractions.</a:t>
            </a:r>
          </a:p>
          <a:p>
            <a:r>
              <a:rPr lang="en-US" dirty="0" smtClean="0"/>
              <a:t>Under the main altar is a relic that is said to be that of Jesus’ Manger from Bethlehem:</a:t>
            </a:r>
          </a:p>
          <a:p>
            <a:pPr lvl="1"/>
            <a:r>
              <a:rPr lang="en-US" dirty="0" smtClean="0"/>
              <a:t>Pilgrims come from far and wide to pray before it.  You can take stairs, right under the altar!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953" y="2122785"/>
            <a:ext cx="7358059" cy="4219113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20196099">
            <a:off x="8180440" y="4181346"/>
            <a:ext cx="1573162" cy="7304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Manger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 rot="20210135">
            <a:off x="5048958" y="3362197"/>
            <a:ext cx="2397849" cy="7426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This man is on his way down the stairs.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30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this fits in with SAMR: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Augmentation</a:t>
            </a:r>
            <a:r>
              <a:rPr lang="en-US" dirty="0" smtClean="0"/>
              <a:t>—Using this virtual tour, and others like it, allows me to do much that I could do a textbook or PowerPoint, but also allows me to add more student interaction with what we are learning.  Although I don’t normally do this, I could also allow students to self-direct themselves through the tour, giving them more choice.  I find that they get more out of it if I am telling them things as we go, much like we would get more out of a trip to the actual basilica, if we had a tour guide to inform us, rather than if we were left to our own devices.</a:t>
            </a:r>
          </a:p>
          <a:p>
            <a:r>
              <a:rPr lang="en-US" b="1" dirty="0" smtClean="0"/>
              <a:t>Redefinition—</a:t>
            </a:r>
            <a:r>
              <a:rPr lang="en-US" dirty="0" smtClean="0"/>
              <a:t>Taking my students to Rome for tours is not an option, but using this virtual tour makes it almost possible.  Having had the privilege of spending time overseas, I am also able to “take my students along” on a tour of things they might never otherwise have the opportunity to see.  I am always struck by their observations, even though we are miles away from the actual place!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064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Vatican Museums offers Virtual Tours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27921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700" dirty="0" smtClean="0"/>
              <a:t>We will visit: St. Mary Major Basilica—Rome, Italy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 smtClean="0"/>
              <a:t>Follow the link below to explore the tour on your own:</a:t>
            </a:r>
            <a:endParaRPr lang="en-US" sz="2700" dirty="0"/>
          </a:p>
          <a:p>
            <a:pPr marL="0" indent="0">
              <a:buNone/>
            </a:pPr>
            <a:r>
              <a:rPr lang="en-US" sz="2700" dirty="0">
                <a:hlinkClick r:id="rId2"/>
              </a:rPr>
              <a:t>http://</a:t>
            </a:r>
            <a:r>
              <a:rPr lang="en-US" sz="2700" dirty="0" smtClean="0">
                <a:hlinkClick r:id="rId2"/>
              </a:rPr>
              <a:t>www.vatican.va/various/basiliche/sm_maggiore/vr_tour/index-en.html</a:t>
            </a:r>
            <a:endParaRPr lang="en-US" sz="2700" dirty="0" smtClean="0"/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 smtClean="0"/>
              <a:t>Exploring the website on your own, you will be able to enjoy the accompanying music, which truly draws you into the experience.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clipart music n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432" y="4013921"/>
            <a:ext cx="1433078" cy="14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0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28294"/>
            <a:ext cx="111252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Tour opens with architectural overview: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500" y="1409700"/>
            <a:ext cx="5321300" cy="4625340"/>
          </a:xfrm>
        </p:spPr>
        <p:txBody>
          <a:bodyPr>
            <a:normAutofit/>
          </a:bodyPr>
          <a:lstStyle/>
          <a:p>
            <a:r>
              <a:rPr lang="en-US" sz="2500" dirty="0"/>
              <a:t>Clicking on a link or the number above each section, takes you </a:t>
            </a:r>
            <a:r>
              <a:rPr lang="en-US" sz="2500" i="1" dirty="0"/>
              <a:t>inside</a:t>
            </a:r>
            <a:r>
              <a:rPr lang="en-US" sz="2500" dirty="0"/>
              <a:t> for a close-up view.  </a:t>
            </a:r>
            <a:endParaRPr lang="en-US" sz="2500" dirty="0" smtClean="0"/>
          </a:p>
          <a:p>
            <a:endParaRPr lang="en-US" sz="2500" dirty="0"/>
          </a:p>
          <a:p>
            <a:r>
              <a:rPr lang="en-US" sz="2500" dirty="0" smtClean="0"/>
              <a:t>We’ll </a:t>
            </a:r>
            <a:r>
              <a:rPr lang="en-US" sz="2500" dirty="0"/>
              <a:t>try number 1, the A</a:t>
            </a:r>
            <a:r>
              <a:rPr lang="en-US" sz="2500" dirty="0" smtClean="0"/>
              <a:t>pse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102" t="9450" r="34509" b="20179"/>
          <a:stretch/>
        </p:blipFill>
        <p:spPr>
          <a:xfrm>
            <a:off x="7179734" y="1409700"/>
            <a:ext cx="3911600" cy="4932771"/>
          </a:xfrm>
          <a:prstGeom prst="rect">
            <a:avLst/>
          </a:prstGeom>
        </p:spPr>
      </p:pic>
      <p:sp>
        <p:nvSpPr>
          <p:cNvPr id="7" name="Left-Up Arrow 6"/>
          <p:cNvSpPr/>
          <p:nvPr/>
        </p:nvSpPr>
        <p:spPr>
          <a:xfrm rot="1341813" flipH="1" flipV="1">
            <a:off x="7470606" y="2075566"/>
            <a:ext cx="2092227" cy="1230467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87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24061"/>
            <a:ext cx="2319867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Initial View: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5105400"/>
            <a:ext cx="10735733" cy="1158239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Use </a:t>
            </a:r>
            <a:r>
              <a:rPr lang="en-US" sz="2000" i="1" dirty="0" smtClean="0"/>
              <a:t>mouse</a:t>
            </a:r>
            <a:r>
              <a:rPr lang="en-US" sz="2000" dirty="0" smtClean="0"/>
              <a:t> or </a:t>
            </a:r>
            <a:r>
              <a:rPr lang="en-US" sz="2000" i="1" dirty="0" smtClean="0"/>
              <a:t>touchpad</a:t>
            </a:r>
            <a:r>
              <a:rPr lang="en-US" sz="2000" b="1" dirty="0" smtClean="0"/>
              <a:t> </a:t>
            </a:r>
            <a:r>
              <a:rPr lang="en-US" sz="2000" dirty="0" smtClean="0"/>
              <a:t>to look up, down, turn around—as if you were there.</a:t>
            </a:r>
          </a:p>
          <a:p>
            <a:r>
              <a:rPr lang="en-US" sz="2000" dirty="0" smtClean="0"/>
              <a:t>Use +/- buttons on lower left, to zoom in and out</a:t>
            </a:r>
          </a:p>
          <a:p>
            <a:pPr lvl="1"/>
            <a:r>
              <a:rPr lang="en-US" sz="2000" dirty="0" smtClean="0"/>
              <a:t>Great feature as you can see clearly lots of detail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" t="10317" r="102" b="7103"/>
          <a:stretch/>
        </p:blipFill>
        <p:spPr>
          <a:xfrm>
            <a:off x="2063204" y="618065"/>
            <a:ext cx="9349862" cy="435186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067249"/>
              </p:ext>
            </p:extLst>
          </p:nvPr>
        </p:nvGraphicFramePr>
        <p:xfrm>
          <a:off x="1896533" y="4563533"/>
          <a:ext cx="1016000" cy="524934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735200624"/>
                    </a:ext>
                  </a:extLst>
                </a:gridCol>
              </a:tblGrid>
              <a:tr h="5249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70189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98040" y="4612640"/>
          <a:ext cx="594360" cy="421640"/>
        </p:xfrm>
        <a:graphic>
          <a:graphicData uri="http://schemas.openxmlformats.org/drawingml/2006/table">
            <a:tbl>
              <a:tblPr/>
              <a:tblGrid>
                <a:gridCol w="594360">
                  <a:extLst>
                    <a:ext uri="{9D8B030D-6E8A-4147-A177-3AD203B41FA5}">
                      <a16:colId xmlns:a16="http://schemas.microsoft.com/office/drawing/2014/main" val="2568222468"/>
                    </a:ext>
                  </a:extLst>
                </a:gridCol>
              </a:tblGrid>
              <a:tr h="421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rgbClr val="FFFF00"/>
                      </a:solidFill>
                      <a:prstDash val="solid"/>
                    </a:lnL>
                    <a:lnR w="76200" cmpd="sng">
                      <a:solidFill>
                        <a:srgbClr val="FFFF00"/>
                      </a:solidFill>
                      <a:prstDash val="solid"/>
                    </a:lnR>
                    <a:lnT w="76200" cmpd="sng">
                      <a:solidFill>
                        <a:srgbClr val="FFFF00"/>
                      </a:solidFill>
                      <a:prstDash val="solid"/>
                    </a:lnT>
                    <a:lnB w="76200" cmpd="sng">
                      <a:solidFill>
                        <a:srgbClr val="FFFF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45308"/>
                  </a:ext>
                </a:extLst>
              </a:tr>
            </a:tbl>
          </a:graphicData>
        </a:graphic>
      </p:graphicFrame>
      <p:sp>
        <p:nvSpPr>
          <p:cNvPr id="8" name="Right Arrow 7"/>
          <p:cNvSpPr/>
          <p:nvPr/>
        </p:nvSpPr>
        <p:spPr>
          <a:xfrm rot="20582215">
            <a:off x="3390283" y="2651469"/>
            <a:ext cx="265996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 will zoom in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0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5917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Mini-art lesson: Mosaics!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756" t="841" r="2775" b="18386"/>
          <a:stretch/>
        </p:blipFill>
        <p:spPr>
          <a:xfrm>
            <a:off x="625010" y="1348744"/>
            <a:ext cx="10304981" cy="47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99" y="488482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Theology </a:t>
            </a:r>
            <a:r>
              <a:rPr lang="en-US" i="1" dirty="0" smtClean="0"/>
              <a:t>through </a:t>
            </a:r>
            <a:r>
              <a:rPr lang="en-US" dirty="0" smtClean="0"/>
              <a:t>art lesson: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756" t="841" r="2775" b="18386"/>
          <a:stretch/>
        </p:blipFill>
        <p:spPr>
          <a:xfrm>
            <a:off x="470899" y="1585049"/>
            <a:ext cx="9914561" cy="4597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8307" y="4500081"/>
            <a:ext cx="258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Coronation of Mary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3642" y="4636151"/>
            <a:ext cx="278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Annunciation (above)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57923" y="5424057"/>
            <a:ext cx="258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Birth of Jesus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25394" y="6090506"/>
            <a:ext cx="685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Death/</a:t>
            </a:r>
            <a:r>
              <a:rPr lang="en-US" b="1" dirty="0" err="1" smtClean="0"/>
              <a:t>Dormition</a:t>
            </a:r>
            <a:r>
              <a:rPr lang="en-US" b="1" dirty="0" smtClean="0"/>
              <a:t> of Mary: movement </a:t>
            </a:r>
            <a:r>
              <a:rPr lang="en-US" b="1" i="1" dirty="0" smtClean="0"/>
              <a:t>upward</a:t>
            </a:r>
            <a:r>
              <a:rPr lang="en-US" b="1" dirty="0" smtClean="0"/>
              <a:t> to Coronation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27889" y="5553766"/>
            <a:ext cx="258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Visit of the Magi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4276" y="1621555"/>
            <a:ext cx="4925823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dirty="0" smtClean="0"/>
              <a:t>Moments in the Life of Mary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70518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I can zoom in on any of those </a:t>
            </a:r>
            <a:r>
              <a:rPr lang="en-US" dirty="0" smtClean="0"/>
              <a:t>scenes . . 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88" y="2014194"/>
            <a:ext cx="10296271" cy="406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03" y="642593"/>
            <a:ext cx="11238271" cy="1697483"/>
          </a:xfrm>
        </p:spPr>
        <p:txBody>
          <a:bodyPr>
            <a:normAutofit/>
          </a:bodyPr>
          <a:lstStyle/>
          <a:p>
            <a:r>
              <a:rPr lang="en-US" dirty="0"/>
              <a:t>O</a:t>
            </a:r>
            <a:r>
              <a:rPr lang="en-US" dirty="0" smtClean="0"/>
              <a:t>r on some small detail—like peacocks!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32" y="2719118"/>
            <a:ext cx="11500012" cy="197351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0654920">
            <a:off x="580103" y="2876765"/>
            <a:ext cx="2661007" cy="140755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277352">
            <a:off x="8992635" y="2989779"/>
            <a:ext cx="2661007" cy="140755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60979" y="5071679"/>
            <a:ext cx="93494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Peacocks—Sign of the Resurrection/immortality</a:t>
            </a:r>
          </a:p>
          <a:p>
            <a:endParaRPr lang="en-US" sz="2500" dirty="0" smtClean="0"/>
          </a:p>
          <a:p>
            <a:r>
              <a:rPr lang="en-US" sz="2500" dirty="0" smtClean="0"/>
              <a:t>Near the vines of the Tree of Life, Christ Himself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466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can go outside…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94" y="1792232"/>
            <a:ext cx="8137135" cy="46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491</TotalTime>
  <Words>578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Savon</vt:lpstr>
      <vt:lpstr>Virtual Field Trip</vt:lpstr>
      <vt:lpstr>Vatican Museums offers Virtual Tours</vt:lpstr>
      <vt:lpstr>Tour opens with architectural overview: </vt:lpstr>
      <vt:lpstr>Initial View:</vt:lpstr>
      <vt:lpstr>Mini-art lesson: Mosaics!</vt:lpstr>
      <vt:lpstr>Theology through art lesson:</vt:lpstr>
      <vt:lpstr>And I can zoom in on any of those scenes . . . </vt:lpstr>
      <vt:lpstr>Or on some small detail—like peacocks!</vt:lpstr>
      <vt:lpstr>I can go outside…</vt:lpstr>
      <vt:lpstr>And turn around, inside, pointing out different architectural or religious features…</vt:lpstr>
      <vt:lpstr>But, then, there is no substitute for what the teacher personally brings…</vt:lpstr>
      <vt:lpstr>How this fits in with SAMR: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Field Trip</dc:title>
  <dc:creator>Sr Mary David Klocek</dc:creator>
  <cp:lastModifiedBy>Sr Mary David Klocek</cp:lastModifiedBy>
  <cp:revision>14</cp:revision>
  <dcterms:created xsi:type="dcterms:W3CDTF">2019-06-29T13:22:06Z</dcterms:created>
  <dcterms:modified xsi:type="dcterms:W3CDTF">2019-06-29T21:34:21Z</dcterms:modified>
</cp:coreProperties>
</file>