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0" r:id="rId4"/>
    <p:sldId id="257" r:id="rId5"/>
    <p:sldId id="258" r:id="rId6"/>
    <p:sldId id="259"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75" d="100"/>
          <a:sy n="75" d="100"/>
        </p:scale>
        <p:origin x="6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9/24/2019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9/24/2019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9/24/2019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Coaching Center</a:t>
            </a:r>
            <a:endParaRPr lang="en-US" dirty="0"/>
          </a:p>
        </p:txBody>
      </p:sp>
      <p:sp>
        <p:nvSpPr>
          <p:cNvPr id="3" name="Subtitle 2"/>
          <p:cNvSpPr>
            <a:spLocks noGrp="1"/>
          </p:cNvSpPr>
          <p:nvPr>
            <p:ph type="subTitle" idx="1"/>
          </p:nvPr>
        </p:nvSpPr>
        <p:spPr/>
        <p:txBody>
          <a:bodyPr/>
          <a:lstStyle/>
          <a:p>
            <a:r>
              <a:rPr lang="en-US" dirty="0" smtClean="0"/>
              <a:t>U.S. Soccer Learning Center</a:t>
            </a:r>
            <a:endParaRPr lang="en-US" dirty="0"/>
          </a:p>
        </p:txBody>
      </p:sp>
      <p:pic>
        <p:nvPicPr>
          <p:cNvPr id="4" name="Picture 3"/>
          <p:cNvPicPr>
            <a:picLocks noChangeAspect="1"/>
          </p:cNvPicPr>
          <p:nvPr/>
        </p:nvPicPr>
        <p:blipFill>
          <a:blip r:embed="rId2"/>
          <a:stretch>
            <a:fillRect/>
          </a:stretch>
        </p:blipFill>
        <p:spPr>
          <a:xfrm>
            <a:off x="11227253" y="2166364"/>
            <a:ext cx="819150" cy="1114425"/>
          </a:xfrm>
          <a:prstGeom prst="rect">
            <a:avLst/>
          </a:prstGeom>
        </p:spPr>
      </p:pic>
      <p:pic>
        <p:nvPicPr>
          <p:cNvPr id="5" name="Picture 4"/>
          <p:cNvPicPr>
            <a:picLocks noChangeAspect="1"/>
          </p:cNvPicPr>
          <p:nvPr/>
        </p:nvPicPr>
        <p:blipFill>
          <a:blip r:embed="rId2"/>
          <a:stretch>
            <a:fillRect/>
          </a:stretch>
        </p:blipFill>
        <p:spPr>
          <a:xfrm>
            <a:off x="156680" y="2166364"/>
            <a:ext cx="819150" cy="1114425"/>
          </a:xfrm>
          <a:prstGeom prst="rect">
            <a:avLst/>
          </a:prstGeom>
        </p:spPr>
      </p:pic>
    </p:spTree>
    <p:extLst>
      <p:ext uri="{BB962C8B-B14F-4D97-AF65-F5344CB8AC3E}">
        <p14:creationId xmlns:p14="http://schemas.microsoft.com/office/powerpoint/2010/main" val="2911412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we use the digital coaching center</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The Digital coaching center allows us to create graphics to give to players, to educate them on things they will see in the game. </a:t>
            </a:r>
          </a:p>
          <a:p>
            <a:pPr marL="0" indent="0">
              <a:buNone/>
            </a:pPr>
            <a:r>
              <a:rPr lang="en-US" sz="2800" dirty="0" smtClean="0"/>
              <a:t>It gives coaches an opportunity to further our education and grow as coaches. </a:t>
            </a:r>
          </a:p>
          <a:p>
            <a:pPr marL="0" indent="0">
              <a:buNone/>
            </a:pPr>
            <a:r>
              <a:rPr lang="en-US" sz="2800" dirty="0" smtClean="0"/>
              <a:t>It  gives coaches an environment where we can collaborate while taking classes. </a:t>
            </a:r>
          </a:p>
          <a:p>
            <a:pPr marL="0" indent="0">
              <a:buNone/>
            </a:pPr>
            <a:r>
              <a:rPr lang="en-US" sz="2800" dirty="0" smtClean="0"/>
              <a:t>It is a very useful software that gives coaches a chance to design and build training sessions. </a:t>
            </a:r>
            <a:endParaRPr lang="en-US" sz="2800" dirty="0"/>
          </a:p>
        </p:txBody>
      </p:sp>
    </p:spTree>
    <p:extLst>
      <p:ext uri="{BB962C8B-B14F-4D97-AF65-F5344CB8AC3E}">
        <p14:creationId xmlns:p14="http://schemas.microsoft.com/office/powerpoint/2010/main" val="142494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is the Digital Coaching Center Used?</a:t>
            </a:r>
            <a:endParaRPr lang="en-US" dirty="0"/>
          </a:p>
        </p:txBody>
      </p:sp>
      <p:sp>
        <p:nvSpPr>
          <p:cNvPr id="3" name="Content Placeholder 2"/>
          <p:cNvSpPr>
            <a:spLocks noGrp="1"/>
          </p:cNvSpPr>
          <p:nvPr>
            <p:ph type="body" sz="half" idx="2"/>
          </p:nvPr>
        </p:nvSpPr>
        <p:spPr>
          <a:xfrm>
            <a:off x="5956300" y="1848057"/>
            <a:ext cx="6235700" cy="5009943"/>
          </a:xfrm>
        </p:spPr>
        <p:txBody>
          <a:bodyPr>
            <a:normAutofit/>
          </a:bodyPr>
          <a:lstStyle/>
          <a:p>
            <a:pPr marL="0" indent="0">
              <a:buNone/>
            </a:pPr>
            <a:r>
              <a:rPr lang="en-US" sz="2000" dirty="0" smtClean="0"/>
              <a:t>I use the Digital Coaching center or DCC daily as a tool to design training sessions, as well as create visuals for the players to reference. </a:t>
            </a:r>
          </a:p>
          <a:p>
            <a:pPr marL="0" indent="0">
              <a:buNone/>
            </a:pPr>
            <a:endParaRPr lang="en-US" sz="2000" dirty="0" smtClean="0"/>
          </a:p>
          <a:p>
            <a:pPr marL="0" indent="0">
              <a:buNone/>
            </a:pPr>
            <a:r>
              <a:rPr lang="en-US" sz="2000" dirty="0" smtClean="0"/>
              <a:t>This is an example of information given to our players from the DCC. </a:t>
            </a:r>
          </a:p>
          <a:p>
            <a:pPr marL="0" indent="0">
              <a:buNone/>
            </a:pPr>
            <a:endParaRPr lang="en-US" sz="2000" dirty="0" smtClean="0"/>
          </a:p>
          <a:p>
            <a:pPr marL="0" indent="0">
              <a:buNone/>
            </a:pPr>
            <a:r>
              <a:rPr lang="en-US" sz="2000" dirty="0" smtClean="0"/>
              <a:t>This shows passing success and failures from the players over a 45 minute period. Red Lines Represent failed passing attempts.</a:t>
            </a:r>
          </a:p>
          <a:p>
            <a:pPr marL="0" indent="0">
              <a:buNone/>
            </a:pPr>
            <a:endParaRPr lang="en-US" sz="2000" dirty="0" smtClean="0"/>
          </a:p>
          <a:p>
            <a:pPr marL="0" indent="0">
              <a:buNone/>
            </a:pPr>
            <a:r>
              <a:rPr lang="en-US" sz="2000" dirty="0" smtClean="0"/>
              <a:t>We use this information to help players identify patterns and better understand the game. </a:t>
            </a:r>
          </a:p>
        </p:txBody>
      </p:sp>
      <p:pic>
        <p:nvPicPr>
          <p:cNvPr id="4" name="Picture 3"/>
          <p:cNvPicPr>
            <a:picLocks noChangeAspect="1"/>
          </p:cNvPicPr>
          <p:nvPr/>
        </p:nvPicPr>
        <p:blipFill>
          <a:blip r:embed="rId2"/>
          <a:stretch>
            <a:fillRect/>
          </a:stretch>
        </p:blipFill>
        <p:spPr>
          <a:xfrm>
            <a:off x="344487" y="1848057"/>
            <a:ext cx="5611813" cy="5009943"/>
          </a:xfrm>
          <a:prstGeom prst="rect">
            <a:avLst/>
          </a:prstGeom>
        </p:spPr>
      </p:pic>
    </p:spTree>
    <p:extLst>
      <p:ext uri="{BB962C8B-B14F-4D97-AF65-F5344CB8AC3E}">
        <p14:creationId xmlns:p14="http://schemas.microsoft.com/office/powerpoint/2010/main" val="173754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Digital Coaching Center	</a:t>
            </a:r>
            <a:endParaRPr lang="en-US" dirty="0"/>
          </a:p>
        </p:txBody>
      </p:sp>
      <p:pic>
        <p:nvPicPr>
          <p:cNvPr id="4" name="Content Placeholder 3"/>
          <p:cNvPicPr>
            <a:picLocks noGrp="1" noChangeAspect="1"/>
          </p:cNvPicPr>
          <p:nvPr>
            <p:ph idx="1"/>
          </p:nvPr>
        </p:nvPicPr>
        <p:blipFill>
          <a:blip r:embed="rId2"/>
          <a:stretch>
            <a:fillRect/>
          </a:stretch>
        </p:blipFill>
        <p:spPr>
          <a:xfrm>
            <a:off x="82898" y="1869849"/>
            <a:ext cx="7670331" cy="4206875"/>
          </a:xfrm>
          <a:prstGeom prst="rect">
            <a:avLst/>
          </a:prstGeom>
        </p:spPr>
      </p:pic>
      <p:sp>
        <p:nvSpPr>
          <p:cNvPr id="5" name="TextBox 4"/>
          <p:cNvSpPr txBox="1"/>
          <p:nvPr/>
        </p:nvSpPr>
        <p:spPr>
          <a:xfrm>
            <a:off x="7691082" y="2244271"/>
            <a:ext cx="4587474" cy="923330"/>
          </a:xfrm>
          <a:prstGeom prst="rect">
            <a:avLst/>
          </a:prstGeom>
          <a:noFill/>
        </p:spPr>
        <p:txBody>
          <a:bodyPr wrap="none" rtlCol="0">
            <a:spAutoFit/>
          </a:bodyPr>
          <a:lstStyle/>
          <a:p>
            <a:r>
              <a:rPr lang="en-US" dirty="0" smtClean="0"/>
              <a:t>The DCC is an education software for coaches,</a:t>
            </a:r>
          </a:p>
          <a:p>
            <a:r>
              <a:rPr lang="en-US" dirty="0"/>
              <a:t> </a:t>
            </a:r>
            <a:r>
              <a:rPr lang="en-US" dirty="0" smtClean="0"/>
              <a:t>as well as a program that helps coaches</a:t>
            </a:r>
            <a:endParaRPr lang="en-US" dirty="0"/>
          </a:p>
          <a:p>
            <a:r>
              <a:rPr lang="en-US" dirty="0" smtClean="0"/>
              <a:t> design training programs. </a:t>
            </a:r>
          </a:p>
        </p:txBody>
      </p:sp>
      <p:sp>
        <p:nvSpPr>
          <p:cNvPr id="6" name="TextBox 5"/>
          <p:cNvSpPr txBox="1"/>
          <p:nvPr/>
        </p:nvSpPr>
        <p:spPr>
          <a:xfrm>
            <a:off x="7753229" y="3973286"/>
            <a:ext cx="4120039" cy="1200329"/>
          </a:xfrm>
          <a:prstGeom prst="rect">
            <a:avLst/>
          </a:prstGeom>
          <a:noFill/>
        </p:spPr>
        <p:txBody>
          <a:bodyPr wrap="none" rtlCol="0">
            <a:spAutoFit/>
          </a:bodyPr>
          <a:lstStyle/>
          <a:p>
            <a:r>
              <a:rPr lang="en-US" dirty="0" smtClean="0"/>
              <a:t>The DCC, also gives coaches information</a:t>
            </a:r>
          </a:p>
          <a:p>
            <a:r>
              <a:rPr lang="en-US" dirty="0"/>
              <a:t> </a:t>
            </a:r>
            <a:r>
              <a:rPr lang="en-US" dirty="0" smtClean="0"/>
              <a:t>on continued education courses, and </a:t>
            </a:r>
          </a:p>
          <a:p>
            <a:r>
              <a:rPr lang="en-US" dirty="0"/>
              <a:t> </a:t>
            </a:r>
            <a:r>
              <a:rPr lang="en-US" dirty="0" smtClean="0"/>
              <a:t>serves as an education portal for coaches</a:t>
            </a:r>
          </a:p>
          <a:p>
            <a:r>
              <a:rPr lang="en-US" dirty="0"/>
              <a:t> </a:t>
            </a:r>
            <a:r>
              <a:rPr lang="en-US" dirty="0" smtClean="0"/>
              <a:t>while they are taking coaching courses. </a:t>
            </a:r>
            <a:endParaRPr lang="en-US" dirty="0"/>
          </a:p>
        </p:txBody>
      </p:sp>
    </p:spTree>
    <p:extLst>
      <p:ext uri="{BB962C8B-B14F-4D97-AF65-F5344CB8AC3E}">
        <p14:creationId xmlns:p14="http://schemas.microsoft.com/office/powerpoint/2010/main" val="64485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Coaching education</a:t>
            </a:r>
            <a:endParaRPr lang="en-US" dirty="0"/>
          </a:p>
        </p:txBody>
      </p:sp>
      <p:pic>
        <p:nvPicPr>
          <p:cNvPr id="4" name="Content Placeholder 3"/>
          <p:cNvPicPr>
            <a:picLocks noGrp="1" noChangeAspect="1"/>
          </p:cNvPicPr>
          <p:nvPr>
            <p:ph idx="1"/>
          </p:nvPr>
        </p:nvPicPr>
        <p:blipFill>
          <a:blip r:embed="rId2"/>
          <a:stretch>
            <a:fillRect/>
          </a:stretch>
        </p:blipFill>
        <p:spPr>
          <a:xfrm>
            <a:off x="81696" y="1880734"/>
            <a:ext cx="6340876" cy="4206875"/>
          </a:xfrm>
          <a:prstGeom prst="rect">
            <a:avLst/>
          </a:prstGeom>
        </p:spPr>
      </p:pic>
      <p:sp>
        <p:nvSpPr>
          <p:cNvPr id="5" name="TextBox 4"/>
          <p:cNvSpPr txBox="1"/>
          <p:nvPr/>
        </p:nvSpPr>
        <p:spPr>
          <a:xfrm>
            <a:off x="6422573" y="1880734"/>
            <a:ext cx="5769428" cy="4247317"/>
          </a:xfrm>
          <a:prstGeom prst="rect">
            <a:avLst/>
          </a:prstGeom>
          <a:noFill/>
        </p:spPr>
        <p:txBody>
          <a:bodyPr wrap="square" rtlCol="0">
            <a:spAutoFit/>
          </a:bodyPr>
          <a:lstStyle/>
          <a:p>
            <a:r>
              <a:rPr lang="en-US" dirty="0" smtClean="0"/>
              <a:t>The DCC gives coaches information on when, and</a:t>
            </a:r>
          </a:p>
          <a:p>
            <a:r>
              <a:rPr lang="en-US" dirty="0"/>
              <a:t>w</a:t>
            </a:r>
            <a:r>
              <a:rPr lang="en-US" dirty="0" smtClean="0"/>
              <a:t>here coaching classes will be held. </a:t>
            </a:r>
          </a:p>
          <a:p>
            <a:endParaRPr lang="en-US" dirty="0"/>
          </a:p>
          <a:p>
            <a:r>
              <a:rPr lang="en-US" dirty="0" smtClean="0"/>
              <a:t>It will give Course Details, Eligibility standards for </a:t>
            </a:r>
          </a:p>
          <a:p>
            <a:r>
              <a:rPr lang="en-US" dirty="0" smtClean="0"/>
              <a:t>the course, along with the Course Structure. </a:t>
            </a:r>
          </a:p>
          <a:p>
            <a:endParaRPr lang="en-US" dirty="0"/>
          </a:p>
          <a:p>
            <a:r>
              <a:rPr lang="en-US" dirty="0" smtClean="0"/>
              <a:t>The U.S. Soccer Federation requires coaches to achieve</a:t>
            </a:r>
          </a:p>
          <a:p>
            <a:r>
              <a:rPr lang="en-US" dirty="0" smtClean="0"/>
              <a:t>a certain level of coaching before they are allowed to </a:t>
            </a:r>
          </a:p>
          <a:p>
            <a:r>
              <a:rPr lang="en-US" dirty="0" smtClean="0"/>
              <a:t>coach certain age groups. </a:t>
            </a:r>
          </a:p>
          <a:p>
            <a:endParaRPr lang="en-US" dirty="0"/>
          </a:p>
          <a:p>
            <a:r>
              <a:rPr lang="en-US" dirty="0" smtClean="0"/>
              <a:t>This is because the learning environment changes for </a:t>
            </a:r>
          </a:p>
          <a:p>
            <a:r>
              <a:rPr lang="en-US" dirty="0" smtClean="0"/>
              <a:t>players as they get older, and so the U.S. Soccer Federation wants to make sure player development is happening in an effective manner. </a:t>
            </a:r>
          </a:p>
          <a:p>
            <a:endParaRPr lang="en-US" dirty="0"/>
          </a:p>
        </p:txBody>
      </p:sp>
    </p:spTree>
    <p:extLst>
      <p:ext uri="{BB962C8B-B14F-4D97-AF65-F5344CB8AC3E}">
        <p14:creationId xmlns:p14="http://schemas.microsoft.com/office/powerpoint/2010/main" val="252885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5">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 calcmode="lin" valueType="num">
                                      <p:cBhvr additive="base">
                                        <p:cTn id="35"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 calcmode="lin" valueType="num">
                                      <p:cBhvr additive="base">
                                        <p:cTn id="41"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5">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11" end="11"/>
                                            </p:txEl>
                                          </p:spTgt>
                                        </p:tgtEl>
                                        <p:attrNameLst>
                                          <p:attrName>style.visibility</p:attrName>
                                        </p:attrNameLst>
                                      </p:cBhvr>
                                      <p:to>
                                        <p:strVal val="visible"/>
                                      </p:to>
                                    </p:set>
                                    <p:anim calcmode="lin" valueType="num">
                                      <p:cBhvr additive="base">
                                        <p:cTn id="45"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Completed Course </a:t>
            </a:r>
            <a:r>
              <a:rPr lang="en-US" dirty="0" err="1" smtClean="0"/>
              <a:t>inforamtion</a:t>
            </a:r>
            <a:endParaRPr lang="en-US" dirty="0"/>
          </a:p>
        </p:txBody>
      </p:sp>
      <p:pic>
        <p:nvPicPr>
          <p:cNvPr id="4" name="Content Placeholder 3"/>
          <p:cNvPicPr>
            <a:picLocks noGrp="1" noChangeAspect="1"/>
          </p:cNvPicPr>
          <p:nvPr>
            <p:ph idx="1"/>
          </p:nvPr>
        </p:nvPicPr>
        <p:blipFill>
          <a:blip r:embed="rId2"/>
          <a:stretch>
            <a:fillRect/>
          </a:stretch>
        </p:blipFill>
        <p:spPr>
          <a:xfrm>
            <a:off x="0" y="1933575"/>
            <a:ext cx="6920706" cy="2044548"/>
          </a:xfrm>
          <a:prstGeom prst="rect">
            <a:avLst/>
          </a:prstGeom>
        </p:spPr>
      </p:pic>
      <p:pic>
        <p:nvPicPr>
          <p:cNvPr id="5" name="Picture 4"/>
          <p:cNvPicPr>
            <a:picLocks noChangeAspect="1"/>
          </p:cNvPicPr>
          <p:nvPr/>
        </p:nvPicPr>
        <p:blipFill>
          <a:blip r:embed="rId3"/>
          <a:stretch>
            <a:fillRect/>
          </a:stretch>
        </p:blipFill>
        <p:spPr>
          <a:xfrm>
            <a:off x="0" y="4519612"/>
            <a:ext cx="6920706" cy="1857375"/>
          </a:xfrm>
          <a:prstGeom prst="rect">
            <a:avLst/>
          </a:prstGeom>
        </p:spPr>
      </p:pic>
      <p:sp>
        <p:nvSpPr>
          <p:cNvPr id="6" name="TextBox 5"/>
          <p:cNvSpPr txBox="1"/>
          <p:nvPr/>
        </p:nvSpPr>
        <p:spPr>
          <a:xfrm>
            <a:off x="7035800" y="1933575"/>
            <a:ext cx="5192062" cy="923330"/>
          </a:xfrm>
          <a:prstGeom prst="rect">
            <a:avLst/>
          </a:prstGeom>
          <a:noFill/>
        </p:spPr>
        <p:txBody>
          <a:bodyPr wrap="none" rtlCol="0">
            <a:spAutoFit/>
          </a:bodyPr>
          <a:lstStyle/>
          <a:p>
            <a:r>
              <a:rPr lang="en-US" dirty="0" smtClean="0"/>
              <a:t>The DCC will give coaches access to previous courses</a:t>
            </a:r>
          </a:p>
          <a:p>
            <a:r>
              <a:rPr lang="en-US" dirty="0" smtClean="0"/>
              <a:t>completed, along with the ability to download </a:t>
            </a:r>
          </a:p>
          <a:p>
            <a:r>
              <a:rPr lang="en-US" dirty="0"/>
              <a:t>c</a:t>
            </a:r>
            <a:r>
              <a:rPr lang="en-US" dirty="0" smtClean="0"/>
              <a:t>ertificates from the courses. </a:t>
            </a:r>
          </a:p>
        </p:txBody>
      </p:sp>
      <p:sp>
        <p:nvSpPr>
          <p:cNvPr id="7" name="TextBox 6"/>
          <p:cNvSpPr txBox="1"/>
          <p:nvPr/>
        </p:nvSpPr>
        <p:spPr>
          <a:xfrm>
            <a:off x="7035800" y="4519612"/>
            <a:ext cx="4748223" cy="1754326"/>
          </a:xfrm>
          <a:prstGeom prst="rect">
            <a:avLst/>
          </a:prstGeom>
          <a:noFill/>
        </p:spPr>
        <p:txBody>
          <a:bodyPr wrap="none" rtlCol="0">
            <a:spAutoFit/>
          </a:bodyPr>
          <a:lstStyle/>
          <a:p>
            <a:r>
              <a:rPr lang="en-US" dirty="0" smtClean="0"/>
              <a:t>It will also give access to completed course info, </a:t>
            </a:r>
          </a:p>
          <a:p>
            <a:r>
              <a:rPr lang="en-US" dirty="0" smtClean="0"/>
              <a:t>For the coaches to reference and use.</a:t>
            </a:r>
          </a:p>
          <a:p>
            <a:endParaRPr lang="en-US" dirty="0"/>
          </a:p>
          <a:p>
            <a:r>
              <a:rPr lang="en-US" dirty="0" smtClean="0"/>
              <a:t>This includes, group members, resources, past </a:t>
            </a:r>
          </a:p>
          <a:p>
            <a:r>
              <a:rPr lang="en-US" dirty="0" smtClean="0"/>
              <a:t>assignments, a library, communication, </a:t>
            </a:r>
          </a:p>
          <a:p>
            <a:r>
              <a:rPr lang="en-US" dirty="0" smtClean="0"/>
              <a:t>and evaluations. </a:t>
            </a:r>
            <a:endParaRPr lang="en-US" dirty="0"/>
          </a:p>
        </p:txBody>
      </p:sp>
    </p:spTree>
    <p:extLst>
      <p:ext uri="{BB962C8B-B14F-4D97-AF65-F5344CB8AC3E}">
        <p14:creationId xmlns:p14="http://schemas.microsoft.com/office/powerpoint/2010/main" val="366535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 session planning</a:t>
            </a:r>
            <a:br>
              <a:rPr lang="en-US" dirty="0" smtClean="0"/>
            </a:br>
            <a:r>
              <a:rPr lang="en-US" dirty="0" smtClean="0"/>
              <a:t>Graphics</a:t>
            </a:r>
            <a:endParaRPr lang="en-US" dirty="0"/>
          </a:p>
        </p:txBody>
      </p:sp>
      <p:sp>
        <p:nvSpPr>
          <p:cNvPr id="3" name="Content Placeholder 2"/>
          <p:cNvSpPr>
            <a:spLocks noGrp="1"/>
          </p:cNvSpPr>
          <p:nvPr>
            <p:ph idx="1"/>
          </p:nvPr>
        </p:nvSpPr>
        <p:spPr>
          <a:xfrm>
            <a:off x="6398784" y="1853406"/>
            <a:ext cx="5793215" cy="5004594"/>
          </a:xfrm>
        </p:spPr>
        <p:txBody>
          <a:bodyPr/>
          <a:lstStyle/>
          <a:p>
            <a:pPr marL="0" indent="0">
              <a:buNone/>
            </a:pPr>
            <a:endParaRPr lang="en-US" dirty="0" smtClean="0"/>
          </a:p>
          <a:p>
            <a:pPr marL="0" indent="0">
              <a:buNone/>
            </a:pPr>
            <a:r>
              <a:rPr lang="en-US" dirty="0" smtClean="0"/>
              <a:t>The training session planning section is divided into four sections.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The first is the “Graphics” section. This is where the coach creates a graphic that will be used in the training session. </a:t>
            </a:r>
          </a:p>
          <a:p>
            <a:pPr marL="0" indent="0">
              <a:buNone/>
            </a:pPr>
            <a:endParaRPr lang="en-US" dirty="0"/>
          </a:p>
        </p:txBody>
      </p:sp>
      <p:pic>
        <p:nvPicPr>
          <p:cNvPr id="4" name="Picture 3"/>
          <p:cNvPicPr>
            <a:picLocks noChangeAspect="1"/>
          </p:cNvPicPr>
          <p:nvPr/>
        </p:nvPicPr>
        <p:blipFill>
          <a:blip r:embed="rId2"/>
          <a:stretch>
            <a:fillRect/>
          </a:stretch>
        </p:blipFill>
        <p:spPr>
          <a:xfrm>
            <a:off x="165100" y="1853406"/>
            <a:ext cx="6233685" cy="4522788"/>
          </a:xfrm>
          <a:prstGeom prst="rect">
            <a:avLst/>
          </a:prstGeom>
        </p:spPr>
      </p:pic>
    </p:spTree>
    <p:extLst>
      <p:ext uri="{BB962C8B-B14F-4D97-AF65-F5344CB8AC3E}">
        <p14:creationId xmlns:p14="http://schemas.microsoft.com/office/powerpoint/2010/main" val="199681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Graphics </a:t>
            </a:r>
            <a:endParaRPr lang="en-US" dirty="0"/>
          </a:p>
        </p:txBody>
      </p:sp>
      <p:pic>
        <p:nvPicPr>
          <p:cNvPr id="4" name="Content Placeholder 3"/>
          <p:cNvPicPr>
            <a:picLocks noGrp="1" noChangeAspect="1"/>
          </p:cNvPicPr>
          <p:nvPr>
            <p:ph idx="1"/>
          </p:nvPr>
        </p:nvPicPr>
        <p:blipFill>
          <a:blip r:embed="rId2"/>
          <a:stretch>
            <a:fillRect/>
          </a:stretch>
        </p:blipFill>
        <p:spPr>
          <a:xfrm>
            <a:off x="0" y="1960563"/>
            <a:ext cx="6223000" cy="4937125"/>
          </a:xfrm>
          <a:prstGeom prst="rect">
            <a:avLst/>
          </a:prstGeom>
        </p:spPr>
      </p:pic>
      <p:sp>
        <p:nvSpPr>
          <p:cNvPr id="5" name="TextBox 4"/>
          <p:cNvSpPr txBox="1"/>
          <p:nvPr/>
        </p:nvSpPr>
        <p:spPr>
          <a:xfrm>
            <a:off x="6223000" y="1960563"/>
            <a:ext cx="5969000" cy="4247317"/>
          </a:xfrm>
          <a:prstGeom prst="rect">
            <a:avLst/>
          </a:prstGeom>
          <a:noFill/>
        </p:spPr>
        <p:txBody>
          <a:bodyPr wrap="square" rtlCol="0">
            <a:spAutoFit/>
          </a:bodyPr>
          <a:lstStyle/>
          <a:p>
            <a:endParaRPr lang="en-US" dirty="0" smtClean="0"/>
          </a:p>
          <a:p>
            <a:endParaRPr lang="en-US" dirty="0"/>
          </a:p>
          <a:p>
            <a:r>
              <a:rPr lang="en-US" dirty="0" smtClean="0"/>
              <a:t>This is an example of a training session I created on 9/20. </a:t>
            </a:r>
          </a:p>
          <a:p>
            <a:endParaRPr lang="en-US" dirty="0"/>
          </a:p>
          <a:p>
            <a:r>
              <a:rPr lang="en-US" dirty="0" smtClean="0"/>
              <a:t>The Graphics section of the session planning process is important to understand, because it gives coaches the chance to create an idea and gives them an opportunity to see it drawn out. </a:t>
            </a:r>
            <a:endParaRPr lang="en-US" dirty="0"/>
          </a:p>
          <a:p>
            <a:endParaRPr lang="en-US" dirty="0" smtClean="0"/>
          </a:p>
          <a:p>
            <a:r>
              <a:rPr lang="en-US" dirty="0" smtClean="0"/>
              <a:t>It has a variety of options and graphic tools, that allow coaches to be more free in developing their plans. </a:t>
            </a:r>
          </a:p>
          <a:p>
            <a:endParaRPr lang="en-US" dirty="0"/>
          </a:p>
          <a:p>
            <a:r>
              <a:rPr lang="en-US" dirty="0" smtClean="0"/>
              <a:t>It also allows the coaches to create graphics for players to give them visual representations of what the coach is trying to teach them.</a:t>
            </a:r>
            <a:endParaRPr lang="en-US" dirty="0"/>
          </a:p>
        </p:txBody>
      </p:sp>
    </p:spTree>
    <p:extLst>
      <p:ext uri="{BB962C8B-B14F-4D97-AF65-F5344CB8AC3E}">
        <p14:creationId xmlns:p14="http://schemas.microsoft.com/office/powerpoint/2010/main" val="393868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 Session planning </a:t>
            </a:r>
            <a:br>
              <a:rPr lang="en-US" dirty="0" smtClean="0"/>
            </a:br>
            <a:r>
              <a:rPr lang="en-US" dirty="0" smtClean="0"/>
              <a:t>Training exercises</a:t>
            </a:r>
            <a:endParaRPr lang="en-US" dirty="0"/>
          </a:p>
        </p:txBody>
      </p:sp>
      <p:sp>
        <p:nvSpPr>
          <p:cNvPr id="5" name="TextBox 4"/>
          <p:cNvSpPr txBox="1"/>
          <p:nvPr/>
        </p:nvSpPr>
        <p:spPr>
          <a:xfrm>
            <a:off x="6223001" y="1807300"/>
            <a:ext cx="5968999" cy="5078313"/>
          </a:xfrm>
          <a:prstGeom prst="rect">
            <a:avLst/>
          </a:prstGeom>
          <a:noFill/>
        </p:spPr>
        <p:txBody>
          <a:bodyPr wrap="square" rtlCol="0">
            <a:spAutoFit/>
          </a:bodyPr>
          <a:lstStyle/>
          <a:p>
            <a:r>
              <a:rPr lang="en-US" dirty="0" smtClean="0"/>
              <a:t>The Training exercises piece of planning allows coaches to </a:t>
            </a:r>
          </a:p>
          <a:p>
            <a:r>
              <a:rPr lang="en-US" dirty="0" smtClean="0"/>
              <a:t>define the purpose of the training session.  </a:t>
            </a:r>
          </a:p>
          <a:p>
            <a:endParaRPr lang="en-US" dirty="0"/>
          </a:p>
          <a:p>
            <a:pPr algn="ctr"/>
            <a:r>
              <a:rPr lang="en-US" dirty="0" smtClean="0"/>
              <a:t>This includes the </a:t>
            </a:r>
          </a:p>
          <a:p>
            <a:pPr marL="285750" indent="-285750">
              <a:buFont typeface="Arial" panose="020B0604020202020204" pitchFamily="34" charset="0"/>
              <a:buChar char="•"/>
            </a:pPr>
            <a:r>
              <a:rPr lang="en-US" dirty="0" smtClean="0"/>
              <a:t>Team Function</a:t>
            </a:r>
          </a:p>
          <a:p>
            <a:pPr marL="742950" lvl="1" indent="-285750">
              <a:buFont typeface="Arial" panose="020B0604020202020204" pitchFamily="34" charset="0"/>
              <a:buChar char="•"/>
            </a:pPr>
            <a:r>
              <a:rPr lang="en-US" dirty="0" smtClean="0"/>
              <a:t>This is the area you want the team to improve on.</a:t>
            </a:r>
          </a:p>
          <a:p>
            <a:pPr marL="285750" indent="-285750">
              <a:buFont typeface="Arial" panose="020B0604020202020204" pitchFamily="34" charset="0"/>
              <a:buChar char="•"/>
            </a:pPr>
            <a:r>
              <a:rPr lang="en-US" dirty="0" smtClean="0"/>
              <a:t>Organization</a:t>
            </a:r>
          </a:p>
          <a:p>
            <a:pPr marL="742950" lvl="1" indent="-285750">
              <a:buFont typeface="Arial" panose="020B0604020202020204" pitchFamily="34" charset="0"/>
              <a:buChar char="•"/>
            </a:pPr>
            <a:r>
              <a:rPr lang="en-US" dirty="0" smtClean="0"/>
              <a:t>This is how the activity will be set up, and how the rules will be used.</a:t>
            </a:r>
          </a:p>
          <a:p>
            <a:pPr marL="285750" indent="-285750">
              <a:buFont typeface="Arial" panose="020B0604020202020204" pitchFamily="34" charset="0"/>
              <a:buChar char="•"/>
            </a:pPr>
            <a:r>
              <a:rPr lang="en-US" dirty="0" smtClean="0"/>
              <a:t>Key Words</a:t>
            </a:r>
          </a:p>
          <a:p>
            <a:pPr marL="742950" lvl="1" indent="-285750">
              <a:buFont typeface="Arial" panose="020B0604020202020204" pitchFamily="34" charset="0"/>
              <a:buChar char="•"/>
            </a:pPr>
            <a:r>
              <a:rPr lang="en-US" dirty="0" smtClean="0"/>
              <a:t>These are the key words a coach will use during the session. </a:t>
            </a:r>
          </a:p>
          <a:p>
            <a:pPr marL="285750" indent="-285750">
              <a:buFont typeface="Arial" panose="020B0604020202020204" pitchFamily="34" charset="0"/>
              <a:buChar char="•"/>
            </a:pPr>
            <a:r>
              <a:rPr lang="en-US" dirty="0" smtClean="0"/>
              <a:t>Guided Questions</a:t>
            </a:r>
          </a:p>
          <a:p>
            <a:pPr marL="742950" lvl="1" indent="-285750">
              <a:buFont typeface="Arial" panose="020B0604020202020204" pitchFamily="34" charset="0"/>
              <a:buChar char="•"/>
            </a:pPr>
            <a:r>
              <a:rPr lang="en-US" dirty="0" smtClean="0"/>
              <a:t>These are the questions the coach will ask the players. </a:t>
            </a:r>
          </a:p>
          <a:p>
            <a:pPr marL="285750" indent="-285750">
              <a:buFont typeface="Arial" panose="020B0604020202020204" pitchFamily="34" charset="0"/>
              <a:buChar char="•"/>
            </a:pPr>
            <a:r>
              <a:rPr lang="en-US" dirty="0" smtClean="0"/>
              <a:t>Answers</a:t>
            </a:r>
          </a:p>
          <a:p>
            <a:pPr marL="742950" lvl="1" indent="-285750">
              <a:buFont typeface="Arial" panose="020B0604020202020204" pitchFamily="34" charset="0"/>
              <a:buChar char="•"/>
            </a:pPr>
            <a:r>
              <a:rPr lang="en-US" dirty="0" smtClean="0"/>
              <a:t>These are the answers the coaches want the players to discover. </a:t>
            </a:r>
            <a:endParaRPr lang="en-US" dirty="0"/>
          </a:p>
        </p:txBody>
      </p:sp>
      <p:sp>
        <p:nvSpPr>
          <p:cNvPr id="6" name="Content Placeholder 5"/>
          <p:cNvSpPr>
            <a:spLocks noGrp="1"/>
          </p:cNvSpPr>
          <p:nvPr>
            <p:ph idx="1"/>
          </p:nvPr>
        </p:nvSpPr>
        <p:spPr>
          <a:xfrm>
            <a:off x="4076699" y="2594373"/>
            <a:ext cx="1638301" cy="4206240"/>
          </a:xfrm>
        </p:spPr>
        <p:txBody>
          <a:bodyPr/>
          <a:lstStyle/>
          <a:p>
            <a:pPr marL="0" indent="0">
              <a:buNone/>
            </a:pPr>
            <a:endParaRPr lang="en-US" dirty="0"/>
          </a:p>
        </p:txBody>
      </p:sp>
      <p:pic>
        <p:nvPicPr>
          <p:cNvPr id="7" name="Picture 6"/>
          <p:cNvPicPr>
            <a:picLocks noChangeAspect="1"/>
          </p:cNvPicPr>
          <p:nvPr/>
        </p:nvPicPr>
        <p:blipFill>
          <a:blip r:embed="rId2"/>
          <a:stretch>
            <a:fillRect/>
          </a:stretch>
        </p:blipFill>
        <p:spPr>
          <a:xfrm>
            <a:off x="1" y="1792936"/>
            <a:ext cx="6223000" cy="5065064"/>
          </a:xfrm>
          <a:prstGeom prst="rect">
            <a:avLst/>
          </a:prstGeom>
        </p:spPr>
      </p:pic>
    </p:spTree>
    <p:extLst>
      <p:ext uri="{BB962C8B-B14F-4D97-AF65-F5344CB8AC3E}">
        <p14:creationId xmlns:p14="http://schemas.microsoft.com/office/powerpoint/2010/main" val="272933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 calcmode="lin" valueType="num">
                                      <p:cBhvr additive="base">
                                        <p:cTn id="2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 calcmode="lin" valueType="num">
                                      <p:cBhvr additive="base">
                                        <p:cTn id="3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additive="base">
                                        <p:cTn id="4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11" end="11"/>
                                            </p:txEl>
                                          </p:spTgt>
                                        </p:tgtEl>
                                        <p:attrNameLst>
                                          <p:attrName>style.visibility</p:attrName>
                                        </p:attrNameLst>
                                      </p:cBhvr>
                                      <p:to>
                                        <p:strVal val="visible"/>
                                      </p:to>
                                    </p:set>
                                    <p:anim calcmode="lin" valueType="num">
                                      <p:cBhvr additive="base">
                                        <p:cTn id="49"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anim calcmode="lin" valueType="num">
                                      <p:cBhvr additive="base">
                                        <p:cTn id="55"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13" end="13"/>
                                            </p:txEl>
                                          </p:spTgt>
                                        </p:tgtEl>
                                        <p:attrNameLst>
                                          <p:attrName>style.visibility</p:attrName>
                                        </p:attrNameLst>
                                      </p:cBhvr>
                                      <p:to>
                                        <p:strVal val="visible"/>
                                      </p:to>
                                    </p:set>
                                    <p:anim calcmode="lin" valueType="num">
                                      <p:cBhvr additive="base">
                                        <p:cTn id="61"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Training Session planning </a:t>
            </a:r>
            <a:br>
              <a:rPr lang="en-US" dirty="0"/>
            </a:br>
            <a:r>
              <a:rPr lang="en-US" dirty="0"/>
              <a:t>Training </a:t>
            </a:r>
            <a:r>
              <a:rPr lang="en-US" dirty="0" smtClean="0"/>
              <a:t>Sessions</a:t>
            </a:r>
            <a:endParaRPr lang="en-US" dirty="0"/>
          </a:p>
        </p:txBody>
      </p:sp>
      <p:pic>
        <p:nvPicPr>
          <p:cNvPr id="4" name="Content Placeholder 3"/>
          <p:cNvPicPr>
            <a:picLocks noGrp="1" noChangeAspect="1"/>
          </p:cNvPicPr>
          <p:nvPr>
            <p:ph idx="1"/>
          </p:nvPr>
        </p:nvPicPr>
        <p:blipFill>
          <a:blip r:embed="rId2"/>
          <a:stretch>
            <a:fillRect/>
          </a:stretch>
        </p:blipFill>
        <p:spPr>
          <a:xfrm>
            <a:off x="0" y="1792936"/>
            <a:ext cx="6977933" cy="5065064"/>
          </a:xfrm>
          <a:prstGeom prst="rect">
            <a:avLst/>
          </a:prstGeom>
        </p:spPr>
      </p:pic>
      <p:sp>
        <p:nvSpPr>
          <p:cNvPr id="5" name="TextBox 4"/>
          <p:cNvSpPr txBox="1"/>
          <p:nvPr/>
        </p:nvSpPr>
        <p:spPr>
          <a:xfrm>
            <a:off x="6975851" y="1792936"/>
            <a:ext cx="5214067" cy="5078313"/>
          </a:xfrm>
          <a:prstGeom prst="rect">
            <a:avLst/>
          </a:prstGeom>
          <a:noFill/>
        </p:spPr>
        <p:txBody>
          <a:bodyPr wrap="square" rtlCol="0">
            <a:spAutoFit/>
          </a:bodyPr>
          <a:lstStyle/>
          <a:p>
            <a:r>
              <a:rPr lang="en-US" dirty="0" smtClean="0"/>
              <a:t>The Training Session section of session planning, gives coaches  the opportunity to look at the entire training session. </a:t>
            </a:r>
          </a:p>
          <a:p>
            <a:endParaRPr lang="en-US" dirty="0"/>
          </a:p>
          <a:p>
            <a:r>
              <a:rPr lang="en-US" dirty="0" smtClean="0"/>
              <a:t>A complete training session will include Four Graphics and Four training Exercises. </a:t>
            </a:r>
            <a:endParaRPr lang="en-US" dirty="0"/>
          </a:p>
          <a:p>
            <a:r>
              <a:rPr lang="en-US" b="1" dirty="0" smtClean="0"/>
              <a:t>The typical format for a training session would be</a:t>
            </a:r>
          </a:p>
          <a:p>
            <a:pPr marL="342900" indent="-342900">
              <a:buFont typeface="+mj-lt"/>
              <a:buAutoNum type="arabicPeriod"/>
            </a:pPr>
            <a:r>
              <a:rPr lang="en-US" dirty="0" smtClean="0"/>
              <a:t>Warm-up</a:t>
            </a:r>
          </a:p>
          <a:p>
            <a:pPr marL="800100" lvl="1" indent="-342900">
              <a:buFont typeface="Arial" panose="020B0604020202020204" pitchFamily="34" charset="0"/>
              <a:buChar char="•"/>
            </a:pPr>
            <a:r>
              <a:rPr lang="en-US" dirty="0" smtClean="0"/>
              <a:t>This is when player show up and involves a ball</a:t>
            </a:r>
          </a:p>
          <a:p>
            <a:pPr marL="342900" indent="-342900">
              <a:buFont typeface="+mj-lt"/>
              <a:buAutoNum type="arabicPeriod"/>
            </a:pPr>
            <a:r>
              <a:rPr lang="en-US" dirty="0" smtClean="0"/>
              <a:t>Small Sided activity</a:t>
            </a:r>
          </a:p>
          <a:p>
            <a:pPr marL="800100" lvl="1" indent="-342900">
              <a:buFont typeface="Arial" panose="020B0604020202020204" pitchFamily="34" charset="0"/>
              <a:buChar char="•"/>
            </a:pPr>
            <a:r>
              <a:rPr lang="en-US" dirty="0" smtClean="0"/>
              <a:t>A small version of the game focused on the topic of the session, with limited intervention from the coach.</a:t>
            </a:r>
          </a:p>
          <a:p>
            <a:pPr marL="342900" indent="-342900">
              <a:buFont typeface="+mj-lt"/>
              <a:buAutoNum type="arabicPeriod"/>
            </a:pPr>
            <a:r>
              <a:rPr lang="en-US" dirty="0" smtClean="0"/>
              <a:t>Learning Phase</a:t>
            </a:r>
          </a:p>
          <a:p>
            <a:pPr marL="800100" lvl="1" indent="-342900">
              <a:buFont typeface="Arial" panose="020B0604020202020204" pitchFamily="34" charset="0"/>
              <a:buChar char="•"/>
            </a:pPr>
            <a:r>
              <a:rPr lang="en-US" dirty="0"/>
              <a:t>This is more game like and will have more questions asked from the </a:t>
            </a:r>
            <a:r>
              <a:rPr lang="en-US" dirty="0" smtClean="0"/>
              <a:t>coach</a:t>
            </a:r>
          </a:p>
          <a:p>
            <a:pPr marL="342900" indent="-342900">
              <a:buFont typeface="+mj-lt"/>
              <a:buAutoNum type="arabicPeriod"/>
            </a:pPr>
            <a:r>
              <a:rPr lang="en-US" dirty="0" smtClean="0"/>
              <a:t>Session will always end in a game</a:t>
            </a:r>
          </a:p>
        </p:txBody>
      </p:sp>
    </p:spTree>
    <p:extLst>
      <p:ext uri="{BB962C8B-B14F-4D97-AF65-F5344CB8AC3E}">
        <p14:creationId xmlns:p14="http://schemas.microsoft.com/office/powerpoint/2010/main" val="253587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anim calcmode="lin" valueType="num">
                                      <p:cBhvr additive="base">
                                        <p:cTn id="3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 calcmode="lin" valueType="num">
                                      <p:cBhvr additive="base">
                                        <p:cTn id="4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 calcmode="lin" valueType="num">
                                      <p:cBhvr additive="base">
                                        <p:cTn id="4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10" end="10"/>
                                            </p:txEl>
                                          </p:spTgt>
                                        </p:tgtEl>
                                        <p:attrNameLst>
                                          <p:attrName>style.visibility</p:attrName>
                                        </p:attrNameLst>
                                      </p:cBhvr>
                                      <p:to>
                                        <p:strVal val="visible"/>
                                      </p:to>
                                    </p:set>
                                    <p:anim calcmode="lin" valueType="num">
                                      <p:cBhvr additive="base">
                                        <p:cTn id="5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114</TotalTime>
  <Words>723</Words>
  <Application>Microsoft Office PowerPoint</Application>
  <PresentationFormat>Widescreen</PresentationFormat>
  <Paragraphs>91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Corbel</vt:lpstr>
      <vt:lpstr>Wingdings</vt:lpstr>
      <vt:lpstr>Banded</vt:lpstr>
      <vt:lpstr>Digital Coaching Center</vt:lpstr>
      <vt:lpstr>How is the Digital Coaching Center Used?</vt:lpstr>
      <vt:lpstr>What is the Digital Coaching Center </vt:lpstr>
      <vt:lpstr>Coaching education</vt:lpstr>
      <vt:lpstr>Completed Course inforamtion</vt:lpstr>
      <vt:lpstr>Training session planning Graphics</vt:lpstr>
      <vt:lpstr>Graphics </vt:lpstr>
      <vt:lpstr>Training Session planning  Training exercises</vt:lpstr>
      <vt:lpstr>Training Session planning  Training Sessions</vt:lpstr>
      <vt:lpstr>Why we use the digital coaching center</vt:lpstr>
    </vt:vector>
  </TitlesOfParts>
  <Company>University of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Coaching Center</dc:title>
  <dc:creator>Logan J. Christensen</dc:creator>
  <cp:lastModifiedBy>Logan J. Christensen</cp:lastModifiedBy>
  <cp:revision>10</cp:revision>
  <dcterms:created xsi:type="dcterms:W3CDTF">2019-09-24T14:01:08Z</dcterms:created>
  <dcterms:modified xsi:type="dcterms:W3CDTF">2019-09-24T15:55:58Z</dcterms:modified>
</cp:coreProperties>
</file>